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7122A9-1A97-4A39-8E2D-4250ECDB6C1F}" v="1679" dt="2020-05-29T23:46:12.243"/>
    <p1510:client id="{4C316AE5-985A-42E8-911B-746A09AAE7BD}" v="297" dt="2020-05-30T00:16:36.518"/>
    <p1510:client id="{8AFE7DBC-526C-4184-993A-71EC9E5C30AE}" v="120" dt="2020-04-29T12:13:47.952"/>
    <p1510:client id="{9F92E3E0-D0B4-44B0-A06D-EB4DCE62DD3D}" v="4932" dt="2020-04-29T17:18:58.398"/>
    <p1510:client id="{B72275FB-95E2-41E4-BFA4-512C00F5AF26}" v="1463" dt="2020-04-29T11:57:45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80749-A895-4985-8D34-0F33C882701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157BF7-2F28-40D7-8EC1-412E612DB48F}">
      <dgm:prSet/>
      <dgm:spPr/>
      <dgm:t>
        <a:bodyPr/>
        <a:lstStyle/>
        <a:p>
          <a:pPr rtl="0"/>
          <a:r>
            <a:rPr lang="sr-Latn-RS" err="1"/>
            <a:t>Већ</a:t>
          </a:r>
          <a:r>
            <a:rPr lang="sr-Latn-RS"/>
            <a:t> </a:t>
          </a:r>
          <a:r>
            <a:rPr lang="sr-Latn-RS" err="1"/>
            <a:t>смо</a:t>
          </a:r>
          <a:r>
            <a:rPr lang="sr-Latn-RS"/>
            <a:t> </a:t>
          </a:r>
          <a:r>
            <a:rPr lang="sr-Latn-RS" err="1"/>
            <a:t>изучавали</a:t>
          </a:r>
          <a:r>
            <a:rPr lang="sr-Latn-RS"/>
            <a:t> </a:t>
          </a:r>
          <a:r>
            <a:rPr lang="sr-Latn-RS" err="1"/>
            <a:t>неке</a:t>
          </a:r>
          <a:r>
            <a:rPr lang="sr-Latn-RS"/>
            <a:t> </a:t>
          </a:r>
          <a:r>
            <a:rPr lang="sr-Latn-RS" err="1"/>
            <a:t>песнике</a:t>
          </a:r>
          <a:r>
            <a:rPr lang="sr-Latn-RS"/>
            <a:t> </a:t>
          </a:r>
          <a:r>
            <a:rPr lang="sr-Latn-RS" err="1"/>
            <a:t>који</a:t>
          </a:r>
          <a:r>
            <a:rPr lang="sr-Latn-RS"/>
            <a:t> </a:t>
          </a:r>
          <a:r>
            <a:rPr lang="sr-Latn-RS" err="1"/>
            <a:t>су</a:t>
          </a:r>
          <a:r>
            <a:rPr lang="sr-Latn-RS"/>
            <a:t> </a:t>
          </a:r>
          <a:r>
            <a:rPr lang="sr-Latn-RS" err="1"/>
            <a:t>обележили</a:t>
          </a:r>
          <a:r>
            <a:rPr lang="sr-Latn-RS"/>
            <a:t> </a:t>
          </a:r>
          <a:r>
            <a:rPr lang="sr-Latn-RS" err="1"/>
            <a:t>прву</a:t>
          </a:r>
          <a:r>
            <a:rPr lang="sr-Latn-RS"/>
            <a:t> </a:t>
          </a:r>
          <a:r>
            <a:rPr lang="sr-Latn-RS" err="1"/>
            <a:t>половину</a:t>
          </a:r>
          <a:r>
            <a:rPr lang="sr-Latn-RS"/>
            <a:t> 20. </a:t>
          </a:r>
          <a:r>
            <a:rPr lang="sr-Latn-RS">
              <a:latin typeface="Garamond" panose="02020404030301010803"/>
            </a:rPr>
            <a:t>столећа</a:t>
          </a:r>
          <a:r>
            <a:rPr lang="sr-Latn-RS"/>
            <a:t>.</a:t>
          </a:r>
          <a:r>
            <a:rPr lang="sr-Latn-RS">
              <a:latin typeface="Garamond" panose="02020404030301010803"/>
            </a:rPr>
            <a:t> Њих убрајамо у песнике књижевноуметничке формације коју називамо МОДЕРНА. </a:t>
          </a:r>
          <a:r>
            <a:rPr lang="sr-Latn-RS"/>
            <a:t>Читали </a:t>
          </a:r>
          <a:r>
            <a:rPr lang="sr-Latn-RS" err="1"/>
            <a:t>смо</a:t>
          </a:r>
          <a:r>
            <a:rPr lang="sr-Latn-RS"/>
            <a:t> стихове</a:t>
          </a:r>
          <a:r>
            <a:rPr lang="sr-Latn-RS">
              <a:latin typeface="Garamond" panose="02020404030301010803"/>
            </a:rPr>
            <a:t> следећих аутора</a:t>
          </a:r>
          <a:r>
            <a:rPr lang="sr-Latn-RS"/>
            <a:t>:</a:t>
          </a:r>
          <a:endParaRPr lang="en-US"/>
        </a:p>
      </dgm:t>
    </dgm:pt>
    <dgm:pt modelId="{16C1DE58-BAB4-4A73-861C-D8F13EA686E7}" type="parTrans" cxnId="{717D355E-A0F8-48A4-B540-A00C9B3610FF}">
      <dgm:prSet/>
      <dgm:spPr/>
      <dgm:t>
        <a:bodyPr/>
        <a:lstStyle/>
        <a:p>
          <a:endParaRPr lang="en-US"/>
        </a:p>
      </dgm:t>
    </dgm:pt>
    <dgm:pt modelId="{8AC71300-1F8E-4BA7-BC61-941C1E03FA0E}" type="sibTrans" cxnId="{717D355E-A0F8-48A4-B540-A00C9B3610FF}">
      <dgm:prSet/>
      <dgm:spPr/>
      <dgm:t>
        <a:bodyPr/>
        <a:lstStyle/>
        <a:p>
          <a:endParaRPr lang="en-US"/>
        </a:p>
      </dgm:t>
    </dgm:pt>
    <dgm:pt modelId="{68D946A1-E3CD-4F25-9F0A-2D110DF1D24C}">
      <dgm:prSet/>
      <dgm:spPr/>
      <dgm:t>
        <a:bodyPr/>
        <a:lstStyle/>
        <a:p>
          <a:r>
            <a:rPr lang="sr-Latn-RS"/>
            <a:t>Алексе </a:t>
          </a:r>
          <a:r>
            <a:rPr lang="sr-Latn-RS" err="1"/>
            <a:t>Шантића</a:t>
          </a:r>
          <a:r>
            <a:rPr lang="sr-Latn-RS"/>
            <a:t> „О </a:t>
          </a:r>
          <a:r>
            <a:rPr lang="sr-Latn-RS" err="1"/>
            <a:t>класје</a:t>
          </a:r>
          <a:r>
            <a:rPr lang="sr-Latn-RS"/>
            <a:t> </a:t>
          </a:r>
          <a:r>
            <a:rPr lang="sr-Latn-RS" err="1"/>
            <a:t>моје</a:t>
          </a:r>
          <a:r>
            <a:rPr lang="sr-Latn-RS"/>
            <a:t>”, „</a:t>
          </a:r>
          <a:r>
            <a:rPr lang="sr-Latn-RS" err="1"/>
            <a:t>Моја</a:t>
          </a:r>
          <a:r>
            <a:rPr lang="sr-Latn-RS"/>
            <a:t> </a:t>
          </a:r>
          <a:r>
            <a:rPr lang="sr-Latn-RS" err="1"/>
            <a:t>отаџбина</a:t>
          </a:r>
          <a:r>
            <a:rPr lang="sr-Latn-RS"/>
            <a:t>”</a:t>
          </a:r>
          <a:endParaRPr lang="en-US"/>
        </a:p>
      </dgm:t>
    </dgm:pt>
    <dgm:pt modelId="{7ABDAF6F-29A6-4B07-A5EE-25BAA4631199}" type="parTrans" cxnId="{C9CAF758-B107-421F-8426-0928F165191F}">
      <dgm:prSet/>
      <dgm:spPr/>
      <dgm:t>
        <a:bodyPr/>
        <a:lstStyle/>
        <a:p>
          <a:endParaRPr lang="en-US"/>
        </a:p>
      </dgm:t>
    </dgm:pt>
    <dgm:pt modelId="{9333AE12-97F0-46DA-A11D-BE638B344180}" type="sibTrans" cxnId="{C9CAF758-B107-421F-8426-0928F165191F}">
      <dgm:prSet/>
      <dgm:spPr/>
      <dgm:t>
        <a:bodyPr/>
        <a:lstStyle/>
        <a:p>
          <a:endParaRPr lang="en-US"/>
        </a:p>
      </dgm:t>
    </dgm:pt>
    <dgm:pt modelId="{71397A36-1395-4297-BD34-93BFB0FD1EE0}">
      <dgm:prSet/>
      <dgm:spPr/>
      <dgm:t>
        <a:bodyPr/>
        <a:lstStyle/>
        <a:p>
          <a:pPr rtl="0"/>
          <a:r>
            <a:rPr lang="sr-Latn-RS">
              <a:latin typeface="Garamond" panose="02020404030301010803"/>
            </a:rPr>
            <a:t>Јована </a:t>
          </a:r>
          <a:r>
            <a:rPr lang="sr-Latn-RS" err="1">
              <a:latin typeface="Garamond" panose="02020404030301010803"/>
            </a:rPr>
            <a:t>Дучића</a:t>
          </a:r>
          <a:r>
            <a:rPr lang="sr-Latn-RS">
              <a:latin typeface="Garamond" panose="02020404030301010803"/>
            </a:rPr>
            <a:t> „</a:t>
          </a:r>
          <a:r>
            <a:rPr lang="sr-Latn-RS" err="1">
              <a:latin typeface="Garamond" panose="02020404030301010803"/>
            </a:rPr>
            <a:t>Село</a:t>
          </a:r>
          <a:r>
            <a:rPr lang="sr-Latn-RS">
              <a:latin typeface="Garamond" panose="02020404030301010803"/>
            </a:rPr>
            <a:t>”, „</a:t>
          </a:r>
          <a:r>
            <a:rPr lang="sr-Latn-RS" err="1">
              <a:latin typeface="Garamond" panose="02020404030301010803"/>
            </a:rPr>
            <a:t>Подне</a:t>
          </a:r>
          <a:r>
            <a:rPr lang="sr-Latn-RS">
              <a:latin typeface="Garamond" panose="02020404030301010803"/>
            </a:rPr>
            <a:t>”</a:t>
          </a:r>
          <a:endParaRPr lang="en-US"/>
        </a:p>
      </dgm:t>
    </dgm:pt>
    <dgm:pt modelId="{300378EB-93B5-4813-A646-6094AF9D3E6E}" type="parTrans" cxnId="{835E4CA5-3729-4CB0-8E26-72E133D60625}">
      <dgm:prSet/>
      <dgm:spPr/>
      <dgm:t>
        <a:bodyPr/>
        <a:lstStyle/>
        <a:p>
          <a:endParaRPr lang="en-US"/>
        </a:p>
      </dgm:t>
    </dgm:pt>
    <dgm:pt modelId="{BA68EF83-F4F1-4989-AC3E-14EE10FD415A}" type="sibTrans" cxnId="{835E4CA5-3729-4CB0-8E26-72E133D60625}">
      <dgm:prSet/>
      <dgm:spPr/>
      <dgm:t>
        <a:bodyPr/>
        <a:lstStyle/>
        <a:p>
          <a:endParaRPr lang="en-US"/>
        </a:p>
      </dgm:t>
    </dgm:pt>
    <dgm:pt modelId="{E2FD4E28-5DE3-47C3-A40D-75B4487BED6F}">
      <dgm:prSet phldr="0"/>
      <dgm:spPr/>
      <dgm:t>
        <a:bodyPr/>
        <a:lstStyle/>
        <a:p>
          <a:pPr rtl="0"/>
          <a:r>
            <a:rPr lang="en-US">
              <a:latin typeface="Garamond" panose="02020404030301010803"/>
            </a:rPr>
            <a:t>Милутин Бојић </a:t>
          </a:r>
          <a:r>
            <a:rPr lang="sr-Latn-RS">
              <a:latin typeface="Garamond" panose="02020404030301010803"/>
            </a:rPr>
            <a:t>„Плава гробница”</a:t>
          </a:r>
        </a:p>
      </dgm:t>
    </dgm:pt>
    <dgm:pt modelId="{F09EF070-08BF-45A1-A84A-03A31B6F7014}" type="parTrans" cxnId="{948B98CB-7FDE-4445-BFA4-EE60C4EE4ECF}">
      <dgm:prSet/>
      <dgm:spPr/>
    </dgm:pt>
    <dgm:pt modelId="{9E53CDEF-9B9A-413C-BF3A-A07545BE4020}" type="sibTrans" cxnId="{948B98CB-7FDE-4445-BFA4-EE60C4EE4ECF}">
      <dgm:prSet/>
      <dgm:spPr/>
      <dgm:t>
        <a:bodyPr/>
        <a:lstStyle/>
        <a:p>
          <a:endParaRPr lang="en-US"/>
        </a:p>
      </dgm:t>
    </dgm:pt>
    <dgm:pt modelId="{D9E2977C-E925-49F8-A36C-5AE4EB40F455}">
      <dgm:prSet phldr="0"/>
      <dgm:spPr/>
      <dgm:t>
        <a:bodyPr/>
        <a:lstStyle/>
        <a:p>
          <a:pPr rtl="0"/>
          <a:r>
            <a:rPr lang="sr-Latn-RS">
              <a:latin typeface="Garamond" panose="02020404030301010803"/>
            </a:rPr>
            <a:t>Милан Ракић „Симонида”</a:t>
          </a:r>
          <a:endParaRPr lang="sr-Latn-RS"/>
        </a:p>
      </dgm:t>
    </dgm:pt>
    <dgm:pt modelId="{8DC3FED2-9743-45BF-B041-8B7D05C41643}" type="parTrans" cxnId="{96EC36D4-300D-4E22-B679-2BD59C72BCFF}">
      <dgm:prSet/>
      <dgm:spPr/>
    </dgm:pt>
    <dgm:pt modelId="{008D9931-FC7D-4050-9580-7DC5FF4D2974}" type="sibTrans" cxnId="{96EC36D4-300D-4E22-B679-2BD59C72BCFF}">
      <dgm:prSet/>
      <dgm:spPr/>
      <dgm:t>
        <a:bodyPr/>
        <a:lstStyle/>
        <a:p>
          <a:endParaRPr lang="en-US"/>
        </a:p>
      </dgm:t>
    </dgm:pt>
    <dgm:pt modelId="{EC1FD82B-4EB5-4726-B03B-D207854DF44C}">
      <dgm:prSet phldr="0"/>
      <dgm:spPr/>
      <dgm:t>
        <a:bodyPr/>
        <a:lstStyle/>
        <a:p>
          <a:r>
            <a:rPr lang="sr-Latn-RS">
              <a:latin typeface="Garamond" panose="02020404030301010803"/>
            </a:rPr>
            <a:t>Сима Пандуровић „Бисерне очи”</a:t>
          </a:r>
          <a:endParaRPr lang="sr-Latn-RS"/>
        </a:p>
      </dgm:t>
    </dgm:pt>
    <dgm:pt modelId="{96AF1F86-D310-45DA-8A77-97456B372E99}" type="parTrans" cxnId="{56E789C2-9FF5-45D8-93F5-F48E99DC80F7}">
      <dgm:prSet/>
      <dgm:spPr/>
    </dgm:pt>
    <dgm:pt modelId="{6721C7E1-8B6C-493E-B34E-1BAF8930C90A}" type="sibTrans" cxnId="{56E789C2-9FF5-45D8-93F5-F48E99DC80F7}">
      <dgm:prSet/>
      <dgm:spPr/>
    </dgm:pt>
    <dgm:pt modelId="{8E45E496-5247-455C-AC31-60AB491B0296}" type="pres">
      <dgm:prSet presAssocID="{7AC80749-A895-4985-8D34-0F33C8827013}" presName="linear" presStyleCnt="0">
        <dgm:presLayoutVars>
          <dgm:animLvl val="lvl"/>
          <dgm:resizeHandles val="exact"/>
        </dgm:presLayoutVars>
      </dgm:prSet>
      <dgm:spPr/>
    </dgm:pt>
    <dgm:pt modelId="{6F17B25B-9FA2-4F35-BC45-40BBCF71656F}" type="pres">
      <dgm:prSet presAssocID="{DF157BF7-2F28-40D7-8EC1-412E612DB48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2AA38A9-6C93-43D0-9FF5-0CDB04C2DC54}" type="pres">
      <dgm:prSet presAssocID="{8AC71300-1F8E-4BA7-BC61-941C1E03FA0E}" presName="spacer" presStyleCnt="0"/>
      <dgm:spPr/>
    </dgm:pt>
    <dgm:pt modelId="{22C65E2D-F68B-458F-B17A-2E58D75729BD}" type="pres">
      <dgm:prSet presAssocID="{68D946A1-E3CD-4F25-9F0A-2D110DF1D24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B13BF1D-D552-4C7E-9A79-6DE8B1FC2447}" type="pres">
      <dgm:prSet presAssocID="{9333AE12-97F0-46DA-A11D-BE638B344180}" presName="spacer" presStyleCnt="0"/>
      <dgm:spPr/>
    </dgm:pt>
    <dgm:pt modelId="{A8DCCB90-5D5F-4F90-BABF-5C21AC64F897}" type="pres">
      <dgm:prSet presAssocID="{71397A36-1395-4297-BD34-93BFB0FD1EE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464408A-850B-4BC4-B471-890BDD011E99}" type="pres">
      <dgm:prSet presAssocID="{BA68EF83-F4F1-4989-AC3E-14EE10FD415A}" presName="spacer" presStyleCnt="0"/>
      <dgm:spPr/>
    </dgm:pt>
    <dgm:pt modelId="{FC6FA3B1-4FD1-4996-8D43-8F26DB2740AA}" type="pres">
      <dgm:prSet presAssocID="{E2FD4E28-5DE3-47C3-A40D-75B4487BED6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7550C96-84BB-406E-833B-7873C0848E52}" type="pres">
      <dgm:prSet presAssocID="{9E53CDEF-9B9A-413C-BF3A-A07545BE4020}" presName="spacer" presStyleCnt="0"/>
      <dgm:spPr/>
    </dgm:pt>
    <dgm:pt modelId="{2A78A58D-2011-4A79-A078-92A4C346B6D1}" type="pres">
      <dgm:prSet presAssocID="{EC1FD82B-4EB5-4726-B03B-D207854DF44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BFC961F-06B4-4E9A-AD20-E8C096E500EC}" type="pres">
      <dgm:prSet presAssocID="{6721C7E1-8B6C-493E-B34E-1BAF8930C90A}" presName="spacer" presStyleCnt="0"/>
      <dgm:spPr/>
    </dgm:pt>
    <dgm:pt modelId="{72453D8E-332D-4660-920F-C03944911AD0}" type="pres">
      <dgm:prSet presAssocID="{D9E2977C-E925-49F8-A36C-5AE4EB40F45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2F86600-CC07-4FDE-B887-7B2FB9BA3195}" type="presOf" srcId="{D9E2977C-E925-49F8-A36C-5AE4EB40F455}" destId="{72453D8E-332D-4660-920F-C03944911AD0}" srcOrd="0" destOrd="0" presId="urn:microsoft.com/office/officeart/2005/8/layout/vList2"/>
    <dgm:cxn modelId="{8F100E0F-DEF5-48F1-9E7B-510FA82FD03B}" type="presOf" srcId="{71397A36-1395-4297-BD34-93BFB0FD1EE0}" destId="{A8DCCB90-5D5F-4F90-BABF-5C21AC64F897}" srcOrd="0" destOrd="0" presId="urn:microsoft.com/office/officeart/2005/8/layout/vList2"/>
    <dgm:cxn modelId="{B184BD38-AC78-40BA-84D5-E3852BD7E281}" type="presOf" srcId="{DF157BF7-2F28-40D7-8EC1-412E612DB48F}" destId="{6F17B25B-9FA2-4F35-BC45-40BBCF71656F}" srcOrd="0" destOrd="0" presId="urn:microsoft.com/office/officeart/2005/8/layout/vList2"/>
    <dgm:cxn modelId="{717D355E-A0F8-48A4-B540-A00C9B3610FF}" srcId="{7AC80749-A895-4985-8D34-0F33C8827013}" destId="{DF157BF7-2F28-40D7-8EC1-412E612DB48F}" srcOrd="0" destOrd="0" parTransId="{16C1DE58-BAB4-4A73-861C-D8F13EA686E7}" sibTransId="{8AC71300-1F8E-4BA7-BC61-941C1E03FA0E}"/>
    <dgm:cxn modelId="{4B64F444-AEFD-4837-A8F1-7CFC9E217F4E}" type="presOf" srcId="{68D946A1-E3CD-4F25-9F0A-2D110DF1D24C}" destId="{22C65E2D-F68B-458F-B17A-2E58D75729BD}" srcOrd="0" destOrd="0" presId="urn:microsoft.com/office/officeart/2005/8/layout/vList2"/>
    <dgm:cxn modelId="{C9CAF758-B107-421F-8426-0928F165191F}" srcId="{7AC80749-A895-4985-8D34-0F33C8827013}" destId="{68D946A1-E3CD-4F25-9F0A-2D110DF1D24C}" srcOrd="1" destOrd="0" parTransId="{7ABDAF6F-29A6-4B07-A5EE-25BAA4631199}" sibTransId="{9333AE12-97F0-46DA-A11D-BE638B344180}"/>
    <dgm:cxn modelId="{835E4CA5-3729-4CB0-8E26-72E133D60625}" srcId="{7AC80749-A895-4985-8D34-0F33C8827013}" destId="{71397A36-1395-4297-BD34-93BFB0FD1EE0}" srcOrd="2" destOrd="0" parTransId="{300378EB-93B5-4813-A646-6094AF9D3E6E}" sibTransId="{BA68EF83-F4F1-4989-AC3E-14EE10FD415A}"/>
    <dgm:cxn modelId="{29D842AE-A7BE-408E-9985-07C0060D9B60}" type="presOf" srcId="{E2FD4E28-5DE3-47C3-A40D-75B4487BED6F}" destId="{FC6FA3B1-4FD1-4996-8D43-8F26DB2740AA}" srcOrd="0" destOrd="0" presId="urn:microsoft.com/office/officeart/2005/8/layout/vList2"/>
    <dgm:cxn modelId="{56E789C2-9FF5-45D8-93F5-F48E99DC80F7}" srcId="{7AC80749-A895-4985-8D34-0F33C8827013}" destId="{EC1FD82B-4EB5-4726-B03B-D207854DF44C}" srcOrd="4" destOrd="0" parTransId="{96AF1F86-D310-45DA-8A77-97456B372E99}" sibTransId="{6721C7E1-8B6C-493E-B34E-1BAF8930C90A}"/>
    <dgm:cxn modelId="{948B98CB-7FDE-4445-BFA4-EE60C4EE4ECF}" srcId="{7AC80749-A895-4985-8D34-0F33C8827013}" destId="{E2FD4E28-5DE3-47C3-A40D-75B4487BED6F}" srcOrd="3" destOrd="0" parTransId="{F09EF070-08BF-45A1-A84A-03A31B6F7014}" sibTransId="{9E53CDEF-9B9A-413C-BF3A-A07545BE4020}"/>
    <dgm:cxn modelId="{5B5DBACE-6059-4853-8EC8-983CA404F6DB}" type="presOf" srcId="{7AC80749-A895-4985-8D34-0F33C8827013}" destId="{8E45E496-5247-455C-AC31-60AB491B0296}" srcOrd="0" destOrd="0" presId="urn:microsoft.com/office/officeart/2005/8/layout/vList2"/>
    <dgm:cxn modelId="{96EC36D4-300D-4E22-B679-2BD59C72BCFF}" srcId="{7AC80749-A895-4985-8D34-0F33C8827013}" destId="{D9E2977C-E925-49F8-A36C-5AE4EB40F455}" srcOrd="5" destOrd="0" parTransId="{8DC3FED2-9743-45BF-B041-8B7D05C41643}" sibTransId="{008D9931-FC7D-4050-9580-7DC5FF4D2974}"/>
    <dgm:cxn modelId="{6EB2D3F9-9862-40A2-A25D-5E0D2C2B126E}" type="presOf" srcId="{EC1FD82B-4EB5-4726-B03B-D207854DF44C}" destId="{2A78A58D-2011-4A79-A078-92A4C346B6D1}" srcOrd="0" destOrd="0" presId="urn:microsoft.com/office/officeart/2005/8/layout/vList2"/>
    <dgm:cxn modelId="{23434A2C-BFAF-42F3-BDF1-A4BB87245261}" type="presParOf" srcId="{8E45E496-5247-455C-AC31-60AB491B0296}" destId="{6F17B25B-9FA2-4F35-BC45-40BBCF71656F}" srcOrd="0" destOrd="0" presId="urn:microsoft.com/office/officeart/2005/8/layout/vList2"/>
    <dgm:cxn modelId="{A0F8561C-DD34-4000-9664-B7734E1EECA5}" type="presParOf" srcId="{8E45E496-5247-455C-AC31-60AB491B0296}" destId="{12AA38A9-6C93-43D0-9FF5-0CDB04C2DC54}" srcOrd="1" destOrd="0" presId="urn:microsoft.com/office/officeart/2005/8/layout/vList2"/>
    <dgm:cxn modelId="{9878FA51-9A11-4A0C-AAA0-B2B0945684F7}" type="presParOf" srcId="{8E45E496-5247-455C-AC31-60AB491B0296}" destId="{22C65E2D-F68B-458F-B17A-2E58D75729BD}" srcOrd="2" destOrd="0" presId="urn:microsoft.com/office/officeart/2005/8/layout/vList2"/>
    <dgm:cxn modelId="{8C2CE27C-5B7B-4574-AFA3-A82390E37EA2}" type="presParOf" srcId="{8E45E496-5247-455C-AC31-60AB491B0296}" destId="{9B13BF1D-D552-4C7E-9A79-6DE8B1FC2447}" srcOrd="3" destOrd="0" presId="urn:microsoft.com/office/officeart/2005/8/layout/vList2"/>
    <dgm:cxn modelId="{F4C75229-8DDC-4198-8C93-3D3BF005BCD9}" type="presParOf" srcId="{8E45E496-5247-455C-AC31-60AB491B0296}" destId="{A8DCCB90-5D5F-4F90-BABF-5C21AC64F897}" srcOrd="4" destOrd="0" presId="urn:microsoft.com/office/officeart/2005/8/layout/vList2"/>
    <dgm:cxn modelId="{FD90EE38-C0BE-4E88-BA32-E72BFA2AB50D}" type="presParOf" srcId="{8E45E496-5247-455C-AC31-60AB491B0296}" destId="{5464408A-850B-4BC4-B471-890BDD011E99}" srcOrd="5" destOrd="0" presId="urn:microsoft.com/office/officeart/2005/8/layout/vList2"/>
    <dgm:cxn modelId="{FA5DA931-A410-4F88-96AB-E02EDACB5A5B}" type="presParOf" srcId="{8E45E496-5247-455C-AC31-60AB491B0296}" destId="{FC6FA3B1-4FD1-4996-8D43-8F26DB2740AA}" srcOrd="6" destOrd="0" presId="urn:microsoft.com/office/officeart/2005/8/layout/vList2"/>
    <dgm:cxn modelId="{9604659A-BB24-4818-8B37-9433FB591097}" type="presParOf" srcId="{8E45E496-5247-455C-AC31-60AB491B0296}" destId="{E7550C96-84BB-406E-833B-7873C0848E52}" srcOrd="7" destOrd="0" presId="urn:microsoft.com/office/officeart/2005/8/layout/vList2"/>
    <dgm:cxn modelId="{12A73CD5-8206-4980-910F-E5E3D6C8D359}" type="presParOf" srcId="{8E45E496-5247-455C-AC31-60AB491B0296}" destId="{2A78A58D-2011-4A79-A078-92A4C346B6D1}" srcOrd="8" destOrd="0" presId="urn:microsoft.com/office/officeart/2005/8/layout/vList2"/>
    <dgm:cxn modelId="{7E0616B7-3D3F-48D1-9032-B25FE9D3E92A}" type="presParOf" srcId="{8E45E496-5247-455C-AC31-60AB491B0296}" destId="{3BFC961F-06B4-4E9A-AD20-E8C096E500EC}" srcOrd="9" destOrd="0" presId="urn:microsoft.com/office/officeart/2005/8/layout/vList2"/>
    <dgm:cxn modelId="{C80DE05B-2F4A-4378-9B6E-4C3B255ED285}" type="presParOf" srcId="{8E45E496-5247-455C-AC31-60AB491B0296}" destId="{72453D8E-332D-4660-920F-C03944911AD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049824-4BA1-4F0B-8679-C64080935DA0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4328844-9597-4C7D-8AD1-BCDD2A6BB5CD}">
      <dgm:prSet/>
      <dgm:spPr/>
      <dgm:t>
        <a:bodyPr/>
        <a:lstStyle/>
        <a:p>
          <a:r>
            <a:rPr lang="sr-Latn-RS"/>
            <a:t>Колико песничких слика или строфа има ова песма?</a:t>
          </a:r>
          <a:endParaRPr lang="en-US"/>
        </a:p>
      </dgm:t>
    </dgm:pt>
    <dgm:pt modelId="{85206A1C-0FDA-4100-A8B1-7364C0EF8CC2}" type="parTrans" cxnId="{534B6242-65D1-4558-924F-56DA8A5845C6}">
      <dgm:prSet/>
      <dgm:spPr/>
      <dgm:t>
        <a:bodyPr/>
        <a:lstStyle/>
        <a:p>
          <a:endParaRPr lang="en-US"/>
        </a:p>
      </dgm:t>
    </dgm:pt>
    <dgm:pt modelId="{CDC105D4-478E-4F29-A2A8-D0A8C3BA2B3E}" type="sibTrans" cxnId="{534B6242-65D1-4558-924F-56DA8A5845C6}">
      <dgm:prSet/>
      <dgm:spPr/>
      <dgm:t>
        <a:bodyPr/>
        <a:lstStyle/>
        <a:p>
          <a:endParaRPr lang="en-US"/>
        </a:p>
      </dgm:t>
    </dgm:pt>
    <dgm:pt modelId="{94E1BD42-916A-4E55-A4AD-2E1E1B54332D}">
      <dgm:prSet/>
      <dgm:spPr/>
      <dgm:t>
        <a:bodyPr/>
        <a:lstStyle/>
        <a:p>
          <a:r>
            <a:rPr lang="sr-Latn-RS"/>
            <a:t>Колико стихова је у строфи и како такву строфу називамо?</a:t>
          </a:r>
          <a:endParaRPr lang="en-US"/>
        </a:p>
      </dgm:t>
    </dgm:pt>
    <dgm:pt modelId="{77640A62-51F2-4797-97C7-D6ED3F25AC29}" type="parTrans" cxnId="{E95FA4B3-FDA9-405A-BC8C-294BAB47A9EC}">
      <dgm:prSet/>
      <dgm:spPr/>
      <dgm:t>
        <a:bodyPr/>
        <a:lstStyle/>
        <a:p>
          <a:endParaRPr lang="en-US"/>
        </a:p>
      </dgm:t>
    </dgm:pt>
    <dgm:pt modelId="{B1D78833-6400-430F-A238-15C5BA4F81D1}" type="sibTrans" cxnId="{E95FA4B3-FDA9-405A-BC8C-294BAB47A9EC}">
      <dgm:prSet/>
      <dgm:spPr/>
      <dgm:t>
        <a:bodyPr/>
        <a:lstStyle/>
        <a:p>
          <a:endParaRPr lang="en-US"/>
        </a:p>
      </dgm:t>
    </dgm:pt>
    <dgm:pt modelId="{D5761D94-6236-4EBA-B981-9F3B1B24A422}">
      <dgm:prSet/>
      <dgm:spPr/>
      <dgm:t>
        <a:bodyPr/>
        <a:lstStyle/>
        <a:p>
          <a:r>
            <a:rPr lang="sr-Latn-RS"/>
            <a:t>Коју врсту риме опажаш у песми?</a:t>
          </a:r>
          <a:endParaRPr lang="en-US"/>
        </a:p>
      </dgm:t>
    </dgm:pt>
    <dgm:pt modelId="{77E4F68D-91F2-48EE-925A-012D65ABE423}" type="parTrans" cxnId="{66ADE0A8-9320-4B25-A691-7F09011CCA34}">
      <dgm:prSet/>
      <dgm:spPr/>
      <dgm:t>
        <a:bodyPr/>
        <a:lstStyle/>
        <a:p>
          <a:endParaRPr lang="en-US"/>
        </a:p>
      </dgm:t>
    </dgm:pt>
    <dgm:pt modelId="{E228A62B-E8F5-4A42-9C3A-6CE3FF9D5820}" type="sibTrans" cxnId="{66ADE0A8-9320-4B25-A691-7F09011CCA34}">
      <dgm:prSet/>
      <dgm:spPr/>
      <dgm:t>
        <a:bodyPr/>
        <a:lstStyle/>
        <a:p>
          <a:endParaRPr lang="en-US"/>
        </a:p>
      </dgm:t>
    </dgm:pt>
    <dgm:pt modelId="{282FD6AB-04CF-4972-9449-3C6D2B34CCD8}">
      <dgm:prSet/>
      <dgm:spPr/>
      <dgm:t>
        <a:bodyPr/>
        <a:lstStyle/>
        <a:p>
          <a:r>
            <a:rPr lang="sr-Latn-RS"/>
            <a:t>Какав је стих? Колико слогова у њему запажаш?</a:t>
          </a:r>
          <a:endParaRPr lang="en-US"/>
        </a:p>
      </dgm:t>
    </dgm:pt>
    <dgm:pt modelId="{E268B03B-A940-431B-AADA-23054561A2E4}" type="parTrans" cxnId="{37949838-C08F-4103-B3F8-D8A718BFBE17}">
      <dgm:prSet/>
      <dgm:spPr/>
      <dgm:t>
        <a:bodyPr/>
        <a:lstStyle/>
        <a:p>
          <a:endParaRPr lang="en-US"/>
        </a:p>
      </dgm:t>
    </dgm:pt>
    <dgm:pt modelId="{4E2C4B05-A499-465E-9721-AC841D2F9F0A}" type="sibTrans" cxnId="{37949838-C08F-4103-B3F8-D8A718BFBE17}">
      <dgm:prSet/>
      <dgm:spPr/>
      <dgm:t>
        <a:bodyPr/>
        <a:lstStyle/>
        <a:p>
          <a:endParaRPr lang="en-US"/>
        </a:p>
      </dgm:t>
    </dgm:pt>
    <dgm:pt modelId="{7022A2A5-0AA9-4D71-8BFE-527B338CCEC8}" type="pres">
      <dgm:prSet presAssocID="{37049824-4BA1-4F0B-8679-C64080935DA0}" presName="matrix" presStyleCnt="0">
        <dgm:presLayoutVars>
          <dgm:chMax val="1"/>
          <dgm:dir/>
          <dgm:resizeHandles val="exact"/>
        </dgm:presLayoutVars>
      </dgm:prSet>
      <dgm:spPr/>
    </dgm:pt>
    <dgm:pt modelId="{B4EAD3BC-6B9E-457F-9299-617E6E973469}" type="pres">
      <dgm:prSet presAssocID="{37049824-4BA1-4F0B-8679-C64080935DA0}" presName="diamond" presStyleLbl="bgShp" presStyleIdx="0" presStyleCnt="1"/>
      <dgm:spPr/>
    </dgm:pt>
    <dgm:pt modelId="{8BB2C17A-E963-4A10-BD4A-2275E811BDBC}" type="pres">
      <dgm:prSet presAssocID="{37049824-4BA1-4F0B-8679-C64080935DA0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AB23904-35CF-4C96-929F-3A134203CB60}" type="pres">
      <dgm:prSet presAssocID="{37049824-4BA1-4F0B-8679-C64080935DA0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1832D47-0D66-47CB-924E-2F0E10F5C32E}" type="pres">
      <dgm:prSet presAssocID="{37049824-4BA1-4F0B-8679-C64080935DA0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7DC840B-96F1-4D9A-8EBE-BCF0CE30F83B}" type="pres">
      <dgm:prSet presAssocID="{37049824-4BA1-4F0B-8679-C64080935DA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7F10A2D-E9B7-4194-A52E-F6077D616010}" type="presOf" srcId="{94328844-9597-4C7D-8AD1-BCDD2A6BB5CD}" destId="{8BB2C17A-E963-4A10-BD4A-2275E811BDBC}" srcOrd="0" destOrd="0" presId="urn:microsoft.com/office/officeart/2005/8/layout/matrix3"/>
    <dgm:cxn modelId="{37949838-C08F-4103-B3F8-D8A718BFBE17}" srcId="{37049824-4BA1-4F0B-8679-C64080935DA0}" destId="{282FD6AB-04CF-4972-9449-3C6D2B34CCD8}" srcOrd="3" destOrd="0" parTransId="{E268B03B-A940-431B-AADA-23054561A2E4}" sibTransId="{4E2C4B05-A499-465E-9721-AC841D2F9F0A}"/>
    <dgm:cxn modelId="{534B6242-65D1-4558-924F-56DA8A5845C6}" srcId="{37049824-4BA1-4F0B-8679-C64080935DA0}" destId="{94328844-9597-4C7D-8AD1-BCDD2A6BB5CD}" srcOrd="0" destOrd="0" parTransId="{85206A1C-0FDA-4100-A8B1-7364C0EF8CC2}" sibTransId="{CDC105D4-478E-4F29-A2A8-D0A8C3BA2B3E}"/>
    <dgm:cxn modelId="{77C6C550-3CEE-48A9-93C5-5E738BE43F36}" type="presOf" srcId="{94E1BD42-916A-4E55-A4AD-2E1E1B54332D}" destId="{8AB23904-35CF-4C96-929F-3A134203CB60}" srcOrd="0" destOrd="0" presId="urn:microsoft.com/office/officeart/2005/8/layout/matrix3"/>
    <dgm:cxn modelId="{745CCB71-8BCC-4FE5-B708-1865676BA0E5}" type="presOf" srcId="{282FD6AB-04CF-4972-9449-3C6D2B34CCD8}" destId="{17DC840B-96F1-4D9A-8EBE-BCF0CE30F83B}" srcOrd="0" destOrd="0" presId="urn:microsoft.com/office/officeart/2005/8/layout/matrix3"/>
    <dgm:cxn modelId="{74FA6778-542A-40A8-88F9-5CA2893BAE0B}" type="presOf" srcId="{D5761D94-6236-4EBA-B981-9F3B1B24A422}" destId="{B1832D47-0D66-47CB-924E-2F0E10F5C32E}" srcOrd="0" destOrd="0" presId="urn:microsoft.com/office/officeart/2005/8/layout/matrix3"/>
    <dgm:cxn modelId="{66ADE0A8-9320-4B25-A691-7F09011CCA34}" srcId="{37049824-4BA1-4F0B-8679-C64080935DA0}" destId="{D5761D94-6236-4EBA-B981-9F3B1B24A422}" srcOrd="2" destOrd="0" parTransId="{77E4F68D-91F2-48EE-925A-012D65ABE423}" sibTransId="{E228A62B-E8F5-4A42-9C3A-6CE3FF9D5820}"/>
    <dgm:cxn modelId="{E95FA4B3-FDA9-405A-BC8C-294BAB47A9EC}" srcId="{37049824-4BA1-4F0B-8679-C64080935DA0}" destId="{94E1BD42-916A-4E55-A4AD-2E1E1B54332D}" srcOrd="1" destOrd="0" parTransId="{77640A62-51F2-4797-97C7-D6ED3F25AC29}" sibTransId="{B1D78833-6400-430F-A238-15C5BA4F81D1}"/>
    <dgm:cxn modelId="{CCA16DF6-5263-4452-A571-BF227A4C914D}" type="presOf" srcId="{37049824-4BA1-4F0B-8679-C64080935DA0}" destId="{7022A2A5-0AA9-4D71-8BFE-527B338CCEC8}" srcOrd="0" destOrd="0" presId="urn:microsoft.com/office/officeart/2005/8/layout/matrix3"/>
    <dgm:cxn modelId="{BA7B9B52-D825-4BCA-91EF-865427D1DF62}" type="presParOf" srcId="{7022A2A5-0AA9-4D71-8BFE-527B338CCEC8}" destId="{B4EAD3BC-6B9E-457F-9299-617E6E973469}" srcOrd="0" destOrd="0" presId="urn:microsoft.com/office/officeart/2005/8/layout/matrix3"/>
    <dgm:cxn modelId="{5F538255-F007-454A-80D3-19E4DE9E28FE}" type="presParOf" srcId="{7022A2A5-0AA9-4D71-8BFE-527B338CCEC8}" destId="{8BB2C17A-E963-4A10-BD4A-2275E811BDBC}" srcOrd="1" destOrd="0" presId="urn:microsoft.com/office/officeart/2005/8/layout/matrix3"/>
    <dgm:cxn modelId="{95DDD3EA-CD37-4863-94E3-BB1358E64A1E}" type="presParOf" srcId="{7022A2A5-0AA9-4D71-8BFE-527B338CCEC8}" destId="{8AB23904-35CF-4C96-929F-3A134203CB60}" srcOrd="2" destOrd="0" presId="urn:microsoft.com/office/officeart/2005/8/layout/matrix3"/>
    <dgm:cxn modelId="{A2D2A14A-54EE-49C4-9E47-D4352EB949CC}" type="presParOf" srcId="{7022A2A5-0AA9-4D71-8BFE-527B338CCEC8}" destId="{B1832D47-0D66-47CB-924E-2F0E10F5C32E}" srcOrd="3" destOrd="0" presId="urn:microsoft.com/office/officeart/2005/8/layout/matrix3"/>
    <dgm:cxn modelId="{C8D1A56A-A4C1-464A-9B15-401B294944CF}" type="presParOf" srcId="{7022A2A5-0AA9-4D71-8BFE-527B338CCEC8}" destId="{17DC840B-96F1-4D9A-8EBE-BCF0CE30F83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7B25B-9FA2-4F35-BC45-40BBCF71656F}">
      <dsp:nvSpPr>
        <dsp:cNvPr id="0" name=""/>
        <dsp:cNvSpPr/>
      </dsp:nvSpPr>
      <dsp:spPr>
        <a:xfrm>
          <a:off x="0" y="273744"/>
          <a:ext cx="7099501" cy="926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 err="1"/>
            <a:t>Већ</a:t>
          </a:r>
          <a:r>
            <a:rPr lang="sr-Latn-RS" sz="1800" kern="1200"/>
            <a:t> </a:t>
          </a:r>
          <a:r>
            <a:rPr lang="sr-Latn-RS" sz="1800" kern="1200" err="1"/>
            <a:t>смо</a:t>
          </a:r>
          <a:r>
            <a:rPr lang="sr-Latn-RS" sz="1800" kern="1200"/>
            <a:t> </a:t>
          </a:r>
          <a:r>
            <a:rPr lang="sr-Latn-RS" sz="1800" kern="1200" err="1"/>
            <a:t>изучавали</a:t>
          </a:r>
          <a:r>
            <a:rPr lang="sr-Latn-RS" sz="1800" kern="1200"/>
            <a:t> </a:t>
          </a:r>
          <a:r>
            <a:rPr lang="sr-Latn-RS" sz="1800" kern="1200" err="1"/>
            <a:t>неке</a:t>
          </a:r>
          <a:r>
            <a:rPr lang="sr-Latn-RS" sz="1800" kern="1200"/>
            <a:t> </a:t>
          </a:r>
          <a:r>
            <a:rPr lang="sr-Latn-RS" sz="1800" kern="1200" err="1"/>
            <a:t>песнике</a:t>
          </a:r>
          <a:r>
            <a:rPr lang="sr-Latn-RS" sz="1800" kern="1200"/>
            <a:t> </a:t>
          </a:r>
          <a:r>
            <a:rPr lang="sr-Latn-RS" sz="1800" kern="1200" err="1"/>
            <a:t>који</a:t>
          </a:r>
          <a:r>
            <a:rPr lang="sr-Latn-RS" sz="1800" kern="1200"/>
            <a:t> </a:t>
          </a:r>
          <a:r>
            <a:rPr lang="sr-Latn-RS" sz="1800" kern="1200" err="1"/>
            <a:t>су</a:t>
          </a:r>
          <a:r>
            <a:rPr lang="sr-Latn-RS" sz="1800" kern="1200"/>
            <a:t> </a:t>
          </a:r>
          <a:r>
            <a:rPr lang="sr-Latn-RS" sz="1800" kern="1200" err="1"/>
            <a:t>обележили</a:t>
          </a:r>
          <a:r>
            <a:rPr lang="sr-Latn-RS" sz="1800" kern="1200"/>
            <a:t> </a:t>
          </a:r>
          <a:r>
            <a:rPr lang="sr-Latn-RS" sz="1800" kern="1200" err="1"/>
            <a:t>прву</a:t>
          </a:r>
          <a:r>
            <a:rPr lang="sr-Latn-RS" sz="1800" kern="1200"/>
            <a:t> </a:t>
          </a:r>
          <a:r>
            <a:rPr lang="sr-Latn-RS" sz="1800" kern="1200" err="1"/>
            <a:t>половину</a:t>
          </a:r>
          <a:r>
            <a:rPr lang="sr-Latn-RS" sz="1800" kern="1200"/>
            <a:t> 20. </a:t>
          </a:r>
          <a:r>
            <a:rPr lang="sr-Latn-RS" sz="1800" kern="1200">
              <a:latin typeface="Garamond" panose="02020404030301010803"/>
            </a:rPr>
            <a:t>столећа</a:t>
          </a:r>
          <a:r>
            <a:rPr lang="sr-Latn-RS" sz="1800" kern="1200"/>
            <a:t>.</a:t>
          </a:r>
          <a:r>
            <a:rPr lang="sr-Latn-RS" sz="1800" kern="1200">
              <a:latin typeface="Garamond" panose="02020404030301010803"/>
            </a:rPr>
            <a:t> Њих убрајамо у песнике књижевноуметничке формације коју називамо МОДЕРНА. </a:t>
          </a:r>
          <a:r>
            <a:rPr lang="sr-Latn-RS" sz="1800" kern="1200"/>
            <a:t>Читали </a:t>
          </a:r>
          <a:r>
            <a:rPr lang="sr-Latn-RS" sz="1800" kern="1200" err="1"/>
            <a:t>смо</a:t>
          </a:r>
          <a:r>
            <a:rPr lang="sr-Latn-RS" sz="1800" kern="1200"/>
            <a:t> стихове</a:t>
          </a:r>
          <a:r>
            <a:rPr lang="sr-Latn-RS" sz="1800" kern="1200">
              <a:latin typeface="Garamond" panose="02020404030301010803"/>
            </a:rPr>
            <a:t> следећих аутора</a:t>
          </a:r>
          <a:r>
            <a:rPr lang="sr-Latn-RS" sz="1800" kern="1200"/>
            <a:t>:</a:t>
          </a:r>
          <a:endParaRPr lang="en-US" sz="1800" kern="1200"/>
        </a:p>
      </dsp:txBody>
      <dsp:txXfrm>
        <a:off x="45235" y="318979"/>
        <a:ext cx="7009031" cy="836170"/>
      </dsp:txXfrm>
    </dsp:sp>
    <dsp:sp modelId="{22C65E2D-F68B-458F-B17A-2E58D75729BD}">
      <dsp:nvSpPr>
        <dsp:cNvPr id="0" name=""/>
        <dsp:cNvSpPr/>
      </dsp:nvSpPr>
      <dsp:spPr>
        <a:xfrm>
          <a:off x="0" y="1252224"/>
          <a:ext cx="7099501" cy="926640"/>
        </a:xfrm>
        <a:prstGeom prst="roundRect">
          <a:avLst/>
        </a:prstGeom>
        <a:solidFill>
          <a:schemeClr val="accent5">
            <a:hueOff val="297235"/>
            <a:satOff val="1882"/>
            <a:lumOff val="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/>
            <a:t>Алексе </a:t>
          </a:r>
          <a:r>
            <a:rPr lang="sr-Latn-RS" sz="1800" kern="1200" err="1"/>
            <a:t>Шантића</a:t>
          </a:r>
          <a:r>
            <a:rPr lang="sr-Latn-RS" sz="1800" kern="1200"/>
            <a:t> „О </a:t>
          </a:r>
          <a:r>
            <a:rPr lang="sr-Latn-RS" sz="1800" kern="1200" err="1"/>
            <a:t>класје</a:t>
          </a:r>
          <a:r>
            <a:rPr lang="sr-Latn-RS" sz="1800" kern="1200"/>
            <a:t> </a:t>
          </a:r>
          <a:r>
            <a:rPr lang="sr-Latn-RS" sz="1800" kern="1200" err="1"/>
            <a:t>моје</a:t>
          </a:r>
          <a:r>
            <a:rPr lang="sr-Latn-RS" sz="1800" kern="1200"/>
            <a:t>”, „</a:t>
          </a:r>
          <a:r>
            <a:rPr lang="sr-Latn-RS" sz="1800" kern="1200" err="1"/>
            <a:t>Моја</a:t>
          </a:r>
          <a:r>
            <a:rPr lang="sr-Latn-RS" sz="1800" kern="1200"/>
            <a:t> </a:t>
          </a:r>
          <a:r>
            <a:rPr lang="sr-Latn-RS" sz="1800" kern="1200" err="1"/>
            <a:t>отаџбина</a:t>
          </a:r>
          <a:r>
            <a:rPr lang="sr-Latn-RS" sz="1800" kern="1200"/>
            <a:t>”</a:t>
          </a:r>
          <a:endParaRPr lang="en-US" sz="1800" kern="1200"/>
        </a:p>
      </dsp:txBody>
      <dsp:txXfrm>
        <a:off x="45235" y="1297459"/>
        <a:ext cx="7009031" cy="836170"/>
      </dsp:txXfrm>
    </dsp:sp>
    <dsp:sp modelId="{A8DCCB90-5D5F-4F90-BABF-5C21AC64F897}">
      <dsp:nvSpPr>
        <dsp:cNvPr id="0" name=""/>
        <dsp:cNvSpPr/>
      </dsp:nvSpPr>
      <dsp:spPr>
        <a:xfrm>
          <a:off x="0" y="2230704"/>
          <a:ext cx="7099501" cy="926640"/>
        </a:xfrm>
        <a:prstGeom prst="roundRect">
          <a:avLst/>
        </a:prstGeom>
        <a:solidFill>
          <a:schemeClr val="accent5">
            <a:hueOff val="594471"/>
            <a:satOff val="3764"/>
            <a:lumOff val="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>
              <a:latin typeface="Garamond" panose="02020404030301010803"/>
            </a:rPr>
            <a:t>Јована </a:t>
          </a:r>
          <a:r>
            <a:rPr lang="sr-Latn-RS" sz="1800" kern="1200" err="1">
              <a:latin typeface="Garamond" panose="02020404030301010803"/>
            </a:rPr>
            <a:t>Дучића</a:t>
          </a:r>
          <a:r>
            <a:rPr lang="sr-Latn-RS" sz="1800" kern="1200">
              <a:latin typeface="Garamond" panose="02020404030301010803"/>
            </a:rPr>
            <a:t> „</a:t>
          </a:r>
          <a:r>
            <a:rPr lang="sr-Latn-RS" sz="1800" kern="1200" err="1">
              <a:latin typeface="Garamond" panose="02020404030301010803"/>
            </a:rPr>
            <a:t>Село</a:t>
          </a:r>
          <a:r>
            <a:rPr lang="sr-Latn-RS" sz="1800" kern="1200">
              <a:latin typeface="Garamond" panose="02020404030301010803"/>
            </a:rPr>
            <a:t>”, „</a:t>
          </a:r>
          <a:r>
            <a:rPr lang="sr-Latn-RS" sz="1800" kern="1200" err="1">
              <a:latin typeface="Garamond" panose="02020404030301010803"/>
            </a:rPr>
            <a:t>Подне</a:t>
          </a:r>
          <a:r>
            <a:rPr lang="sr-Latn-RS" sz="1800" kern="1200">
              <a:latin typeface="Garamond" panose="02020404030301010803"/>
            </a:rPr>
            <a:t>”</a:t>
          </a:r>
          <a:endParaRPr lang="en-US" sz="1800" kern="1200"/>
        </a:p>
      </dsp:txBody>
      <dsp:txXfrm>
        <a:off x="45235" y="2275939"/>
        <a:ext cx="7009031" cy="836170"/>
      </dsp:txXfrm>
    </dsp:sp>
    <dsp:sp modelId="{FC6FA3B1-4FD1-4996-8D43-8F26DB2740AA}">
      <dsp:nvSpPr>
        <dsp:cNvPr id="0" name=""/>
        <dsp:cNvSpPr/>
      </dsp:nvSpPr>
      <dsp:spPr>
        <a:xfrm>
          <a:off x="0" y="3209184"/>
          <a:ext cx="7099501" cy="926640"/>
        </a:xfrm>
        <a:prstGeom prst="roundRect">
          <a:avLst/>
        </a:prstGeom>
        <a:solidFill>
          <a:schemeClr val="accent5">
            <a:hueOff val="891706"/>
            <a:satOff val="5647"/>
            <a:lumOff val="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Garamond" panose="02020404030301010803"/>
            </a:rPr>
            <a:t>Милутин Бојић </a:t>
          </a:r>
          <a:r>
            <a:rPr lang="sr-Latn-RS" sz="1800" kern="1200">
              <a:latin typeface="Garamond" panose="02020404030301010803"/>
            </a:rPr>
            <a:t>„Плава гробница”</a:t>
          </a:r>
        </a:p>
      </dsp:txBody>
      <dsp:txXfrm>
        <a:off x="45235" y="3254419"/>
        <a:ext cx="7009031" cy="836170"/>
      </dsp:txXfrm>
    </dsp:sp>
    <dsp:sp modelId="{2A78A58D-2011-4A79-A078-92A4C346B6D1}">
      <dsp:nvSpPr>
        <dsp:cNvPr id="0" name=""/>
        <dsp:cNvSpPr/>
      </dsp:nvSpPr>
      <dsp:spPr>
        <a:xfrm>
          <a:off x="0" y="4187664"/>
          <a:ext cx="7099501" cy="926640"/>
        </a:xfrm>
        <a:prstGeom prst="roundRect">
          <a:avLst/>
        </a:prstGeom>
        <a:solidFill>
          <a:schemeClr val="accent5">
            <a:hueOff val="1188941"/>
            <a:satOff val="7529"/>
            <a:lumOff val="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>
              <a:latin typeface="Garamond" panose="02020404030301010803"/>
            </a:rPr>
            <a:t>Сима Пандуровић „Бисерне очи”</a:t>
          </a:r>
          <a:endParaRPr lang="sr-Latn-RS" sz="1800" kern="1200"/>
        </a:p>
      </dsp:txBody>
      <dsp:txXfrm>
        <a:off x="45235" y="4232899"/>
        <a:ext cx="7009031" cy="836170"/>
      </dsp:txXfrm>
    </dsp:sp>
    <dsp:sp modelId="{72453D8E-332D-4660-920F-C03944911AD0}">
      <dsp:nvSpPr>
        <dsp:cNvPr id="0" name=""/>
        <dsp:cNvSpPr/>
      </dsp:nvSpPr>
      <dsp:spPr>
        <a:xfrm>
          <a:off x="0" y="5166144"/>
          <a:ext cx="7099501" cy="926640"/>
        </a:xfrm>
        <a:prstGeom prst="roundRect">
          <a:avLst/>
        </a:prstGeom>
        <a:solidFill>
          <a:schemeClr val="accent5">
            <a:hueOff val="1486176"/>
            <a:satOff val="9411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>
              <a:latin typeface="Garamond" panose="02020404030301010803"/>
            </a:rPr>
            <a:t>Милан Ракић „Симонида”</a:t>
          </a:r>
          <a:endParaRPr lang="sr-Latn-RS" sz="1800" kern="1200"/>
        </a:p>
      </dsp:txBody>
      <dsp:txXfrm>
        <a:off x="45235" y="5211379"/>
        <a:ext cx="7009031" cy="836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AD3BC-6B9E-457F-9299-617E6E973469}">
      <dsp:nvSpPr>
        <dsp:cNvPr id="0" name=""/>
        <dsp:cNvSpPr/>
      </dsp:nvSpPr>
      <dsp:spPr>
        <a:xfrm>
          <a:off x="251467" y="0"/>
          <a:ext cx="6366528" cy="636652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2C17A-E963-4A10-BD4A-2275E811BDBC}">
      <dsp:nvSpPr>
        <dsp:cNvPr id="0" name=""/>
        <dsp:cNvSpPr/>
      </dsp:nvSpPr>
      <dsp:spPr>
        <a:xfrm>
          <a:off x="856287" y="604820"/>
          <a:ext cx="2482945" cy="24829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600" kern="1200"/>
            <a:t>Колико песничких слика или строфа има ова песма?</a:t>
          </a:r>
          <a:endParaRPr lang="en-US" sz="2600" kern="1200"/>
        </a:p>
      </dsp:txBody>
      <dsp:txXfrm>
        <a:off x="977494" y="726027"/>
        <a:ext cx="2240531" cy="2240531"/>
      </dsp:txXfrm>
    </dsp:sp>
    <dsp:sp modelId="{8AB23904-35CF-4C96-929F-3A134203CB60}">
      <dsp:nvSpPr>
        <dsp:cNvPr id="0" name=""/>
        <dsp:cNvSpPr/>
      </dsp:nvSpPr>
      <dsp:spPr>
        <a:xfrm>
          <a:off x="3530229" y="604820"/>
          <a:ext cx="2482945" cy="24829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600" kern="1200"/>
            <a:t>Колико стихова је у строфи и како такву строфу називамо?</a:t>
          </a:r>
          <a:endParaRPr lang="en-US" sz="2600" kern="1200"/>
        </a:p>
      </dsp:txBody>
      <dsp:txXfrm>
        <a:off x="3651436" y="726027"/>
        <a:ext cx="2240531" cy="2240531"/>
      </dsp:txXfrm>
    </dsp:sp>
    <dsp:sp modelId="{B1832D47-0D66-47CB-924E-2F0E10F5C32E}">
      <dsp:nvSpPr>
        <dsp:cNvPr id="0" name=""/>
        <dsp:cNvSpPr/>
      </dsp:nvSpPr>
      <dsp:spPr>
        <a:xfrm>
          <a:off x="856287" y="3278761"/>
          <a:ext cx="2482945" cy="24829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600" kern="1200"/>
            <a:t>Коју врсту риме опажаш у песми?</a:t>
          </a:r>
          <a:endParaRPr lang="en-US" sz="2600" kern="1200"/>
        </a:p>
      </dsp:txBody>
      <dsp:txXfrm>
        <a:off x="977494" y="3399968"/>
        <a:ext cx="2240531" cy="2240531"/>
      </dsp:txXfrm>
    </dsp:sp>
    <dsp:sp modelId="{17DC840B-96F1-4D9A-8EBE-BCF0CE30F83B}">
      <dsp:nvSpPr>
        <dsp:cNvPr id="0" name=""/>
        <dsp:cNvSpPr/>
      </dsp:nvSpPr>
      <dsp:spPr>
        <a:xfrm>
          <a:off x="3530229" y="3278761"/>
          <a:ext cx="2482945" cy="24829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600" kern="1200"/>
            <a:t>Какав је стих? Колико слогова у њему запажаш?</a:t>
          </a:r>
          <a:endParaRPr lang="en-US" sz="2600" kern="1200"/>
        </a:p>
      </dsp:txBody>
      <dsp:txXfrm>
        <a:off x="3651436" y="3399968"/>
        <a:ext cx="2240531" cy="2240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5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8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6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5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9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32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2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39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4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://moji-tragovi.blogspot.com/2011/06/utopljene-duse-vladislav-petkovic-di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Q5zU54eVCGU?start=4&amp;feature=oembed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0%B5%D0%BB%D1%8C%D0%B2%D0%B8%D0%B3,_%D0%90%D0%BD%D1%82%D0%BE%D0%BD_%D0%90%D0%BD%D1%82%D0%BE%D0%BD%D0%BE%D0%B2%D0%B8%D1%87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5zU54eVCGU&amp;t=4s" TargetMode="External"/><Relationship Id="rId2" Type="http://schemas.openxmlformats.org/officeDocument/2006/relationships/hyperlink" Target="https://prezi.com/view/pWeZcm9LSOv6Jdw0So4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inkedu.tv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F1E41F-B8B5-433B-B34F-74AD36051F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59" r="-2" b="3019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9790" y="0"/>
            <a:ext cx="466221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B6D4D1-B988-457E-986C-12FB1339E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9790" y="0"/>
            <a:ext cx="4662210" cy="6858000"/>
          </a:xfrm>
          <a:prstGeom prst="rect">
            <a:avLst/>
          </a:prstGeom>
          <a:solidFill>
            <a:srgbClr val="A2A56B">
              <a:alpha val="40000"/>
            </a:srgb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9376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996314" y="1340361"/>
            <a:ext cx="3729162" cy="3341700"/>
          </a:xfrm>
        </p:spPr>
        <p:txBody>
          <a:bodyPr>
            <a:normAutofit/>
          </a:bodyPr>
          <a:lstStyle/>
          <a:p>
            <a:r>
              <a:rPr lang="sr-Latn-RS" sz="3600" noProof="1">
                <a:solidFill>
                  <a:schemeClr val="tx1"/>
                </a:solidFill>
              </a:rPr>
              <a:t>Међу</a:t>
            </a:r>
            <a:r>
              <a:rPr lang="sr-Latn-RS" sz="3600">
                <a:solidFill>
                  <a:schemeClr val="tx1"/>
                </a:solidFill>
              </a:rPr>
              <a:t> </a:t>
            </a:r>
            <a:r>
              <a:rPr lang="sr-Latn-RS" sz="3600" err="1">
                <a:solidFill>
                  <a:schemeClr val="tx1"/>
                </a:solidFill>
              </a:rPr>
              <a:t>својима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992828" y="4702722"/>
            <a:ext cx="3736134" cy="6402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z="3600" noProof="1">
                <a:solidFill>
                  <a:schemeClr val="tx1"/>
                </a:solidFill>
              </a:rPr>
              <a:t>Елегија</a:t>
            </a:r>
          </a:p>
        </p:txBody>
      </p:sp>
      <p:pic>
        <p:nvPicPr>
          <p:cNvPr id="5" name="Slika 5" descr="Slika na kojoj se nalazi osoba, čovek, nošenje, fotografija&#10;&#10;Opis je generisan sa veoma visokim stepenom pouzdanosti">
            <a:extLst>
              <a:ext uri="{FF2B5EF4-FFF2-40B4-BE49-F238E27FC236}">
                <a16:creationId xmlns:a16="http://schemas.microsoft.com/office/drawing/2014/main" id="{60340070-552A-43E8-B37B-6408B69C1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004" y="-73324"/>
            <a:ext cx="7444596" cy="4776158"/>
          </a:xfrm>
          <a:prstGeom prst="rect">
            <a:avLst/>
          </a:prstGeo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id="{7BB1C272-8901-45A8-B52A-5E3D307A81B0}"/>
              </a:ext>
            </a:extLst>
          </p:cNvPr>
          <p:cNvSpPr txBox="1"/>
          <p:nvPr/>
        </p:nvSpPr>
        <p:spPr>
          <a:xfrm>
            <a:off x="152401" y="4386532"/>
            <a:ext cx="7458973" cy="504406"/>
          </a:xfrm>
          <a:prstGeom prst="rect">
            <a:avLst/>
          </a:prstGeom>
        </p:spPr>
        <p:txBody>
          <a:bodyPr anchor="t">
            <a:normAutofit fontScale="92500"/>
          </a:bodyPr>
          <a:lstStyle/>
          <a:p>
            <a:r>
              <a:rPr lang="en-US" noProof="1"/>
              <a:t>Fotografija</a:t>
            </a:r>
            <a:r>
              <a:rPr lang="en-US"/>
              <a:t> </a:t>
            </a:r>
            <a:r>
              <a:rPr lang="en-US">
                <a:hlinkClick r:id="rId4"/>
              </a:rPr>
              <a:t>Ova fotografija</a:t>
            </a:r>
            <a:r>
              <a:rPr lang="en-US"/>
              <a:t> </a:t>
            </a:r>
            <a:r>
              <a:rPr lang="en-US" noProof="1"/>
              <a:t>autora</a:t>
            </a:r>
            <a:r>
              <a:rPr lang="en-US"/>
              <a:t> </a:t>
            </a:r>
            <a:r>
              <a:rPr lang="en-US" noProof="1"/>
              <a:t>Nepoznat</a:t>
            </a:r>
            <a:r>
              <a:rPr lang="en-US"/>
              <a:t> </a:t>
            </a:r>
            <a:r>
              <a:rPr lang="en-US" noProof="1"/>
              <a:t>autor</a:t>
            </a:r>
            <a:r>
              <a:rPr lang="en-US"/>
              <a:t> </a:t>
            </a:r>
            <a:r>
              <a:rPr lang="en-US" noProof="1"/>
              <a:t>licencirana</a:t>
            </a:r>
            <a:r>
              <a:rPr lang="en-US"/>
              <a:t> je u </a:t>
            </a:r>
            <a:r>
              <a:rPr lang="en-US" noProof="1"/>
              <a:t>okviru</a:t>
            </a:r>
            <a:r>
              <a:rPr lang="en-US"/>
              <a:t> </a:t>
            </a:r>
            <a:r>
              <a:rPr lang="en-US">
                <a:hlinkClick r:id="rId5"/>
              </a:rPr>
              <a:t>CC BY-ND</a:t>
            </a:r>
            <a:r>
              <a:rPr lang="en-US"/>
              <a:t>.</a:t>
            </a:r>
          </a:p>
        </p:txBody>
      </p:sp>
      <p:sp>
        <p:nvSpPr>
          <p:cNvPr id="10" name="Okvir za tekst 9">
            <a:extLst>
              <a:ext uri="{FF2B5EF4-FFF2-40B4-BE49-F238E27FC236}">
                <a16:creationId xmlns:a16="http://schemas.microsoft.com/office/drawing/2014/main" id="{45CFAD2A-9556-46D3-8B2E-3156F15500EB}"/>
              </a:ext>
            </a:extLst>
          </p:cNvPr>
          <p:cNvSpPr txBox="1"/>
          <p:nvPr/>
        </p:nvSpPr>
        <p:spPr>
          <a:xfrm>
            <a:off x="72793" y="4705497"/>
            <a:ext cx="7216421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sr-Latn-RS" err="1"/>
              <a:t>Владислав</a:t>
            </a:r>
            <a:r>
              <a:rPr lang="sr-Latn-RS"/>
              <a:t> </a:t>
            </a:r>
            <a:r>
              <a:rPr lang="sr-Latn-RS" err="1"/>
              <a:t>Петковић</a:t>
            </a:r>
            <a:r>
              <a:rPr lang="sr-Latn-RS"/>
              <a:t> </a:t>
            </a:r>
            <a:r>
              <a:rPr lang="sr-Latn-RS" err="1"/>
              <a:t>Дис</a:t>
            </a:r>
            <a:r>
              <a:rPr lang="sr-Latn-RS"/>
              <a:t> (1880</a:t>
            </a:r>
            <a:r>
              <a:rPr lang="sr-Cyrl-RS">
                <a:ea typeface="+mn-lt"/>
                <a:cs typeface="+mn-lt"/>
              </a:rPr>
              <a:t>–</a:t>
            </a:r>
            <a:r>
              <a:rPr lang="sr-Latn-RS"/>
              <a:t>1917) </a:t>
            </a:r>
            <a:r>
              <a:rPr lang="sr-Cyrl-RS"/>
              <a:t>– </a:t>
            </a:r>
            <a:r>
              <a:rPr lang="sr-Latn-RS" err="1"/>
              <a:t>песник</a:t>
            </a:r>
            <a:r>
              <a:rPr lang="sr-Latn-RS"/>
              <a:t> </a:t>
            </a:r>
            <a:r>
              <a:rPr lang="sr-Latn-RS" err="1"/>
              <a:t>српске</a:t>
            </a:r>
            <a:r>
              <a:rPr lang="sr-Latn-RS"/>
              <a:t> </a:t>
            </a:r>
            <a:r>
              <a:rPr lang="sr-Latn-RS" err="1"/>
              <a:t>модерне</a:t>
            </a:r>
            <a:r>
              <a:rPr lang="sr-Latn-RS"/>
              <a:t>. </a:t>
            </a:r>
            <a:r>
              <a:rPr lang="sr-Latn-RS" err="1"/>
              <a:t>Учесник</a:t>
            </a:r>
            <a:r>
              <a:rPr lang="sr-Latn-RS"/>
              <a:t> </a:t>
            </a:r>
            <a:r>
              <a:rPr lang="sr-Latn-RS" err="1"/>
              <a:t>је</a:t>
            </a:r>
            <a:r>
              <a:rPr lang="sr-Latn-RS"/>
              <a:t> </a:t>
            </a:r>
            <a:r>
              <a:rPr lang="sr-Latn-RS" err="1"/>
              <a:t>Првог</a:t>
            </a:r>
            <a:r>
              <a:rPr lang="sr-Latn-RS"/>
              <a:t> </a:t>
            </a:r>
            <a:r>
              <a:rPr lang="sr-Latn-RS" err="1"/>
              <a:t>светског</a:t>
            </a:r>
            <a:r>
              <a:rPr lang="sr-Latn-RS"/>
              <a:t> </a:t>
            </a:r>
            <a:r>
              <a:rPr lang="sr-Latn-RS" err="1"/>
              <a:t>рата</a:t>
            </a:r>
            <a:r>
              <a:rPr lang="sr-Latn-RS"/>
              <a:t> и </a:t>
            </a:r>
            <a:r>
              <a:rPr lang="sr-Latn-RS" err="1"/>
              <a:t>са</a:t>
            </a:r>
            <a:r>
              <a:rPr lang="sr-Latn-RS"/>
              <a:t> </a:t>
            </a:r>
            <a:r>
              <a:rPr lang="sr-Latn-RS" err="1"/>
              <a:t>српском</a:t>
            </a:r>
            <a:r>
              <a:rPr lang="sr-Latn-RS"/>
              <a:t> </a:t>
            </a:r>
            <a:r>
              <a:rPr lang="sr-Latn-RS" err="1"/>
              <a:t>војском</a:t>
            </a:r>
            <a:r>
              <a:rPr lang="sr-Latn-RS"/>
              <a:t> </a:t>
            </a:r>
            <a:r>
              <a:rPr lang="sr-Latn-RS" err="1"/>
              <a:t>прелази</a:t>
            </a:r>
            <a:r>
              <a:rPr lang="sr-Latn-RS"/>
              <a:t> </a:t>
            </a:r>
            <a:r>
              <a:rPr lang="sr-Latn-RS" err="1"/>
              <a:t>Албанију</a:t>
            </a:r>
            <a:r>
              <a:rPr lang="sr-Latn-RS"/>
              <a:t>, </a:t>
            </a:r>
            <a:r>
              <a:rPr lang="sr-Latn-RS" err="1"/>
              <a:t>стиже</a:t>
            </a:r>
            <a:r>
              <a:rPr lang="sr-Latn-RS"/>
              <a:t> </a:t>
            </a:r>
            <a:r>
              <a:rPr lang="sr-Latn-RS" err="1"/>
              <a:t>до</a:t>
            </a:r>
            <a:r>
              <a:rPr lang="sr-Latn-RS"/>
              <a:t> </a:t>
            </a:r>
            <a:r>
              <a:rPr lang="sr-Latn-RS" err="1"/>
              <a:t>Крфа</a:t>
            </a:r>
            <a:r>
              <a:rPr lang="sr-Latn-RS"/>
              <a:t>, а </a:t>
            </a:r>
            <a:r>
              <a:rPr lang="sr-Latn-RS" err="1"/>
              <a:t>потом</a:t>
            </a:r>
            <a:r>
              <a:rPr lang="sr-Latn-RS"/>
              <a:t> </a:t>
            </a:r>
            <a:r>
              <a:rPr lang="sr-Latn-RS" err="1"/>
              <a:t>прелази</a:t>
            </a:r>
            <a:r>
              <a:rPr lang="sr-Latn-RS"/>
              <a:t> у </a:t>
            </a:r>
            <a:r>
              <a:rPr lang="sr-Latn-RS" err="1"/>
              <a:t>Француску</a:t>
            </a:r>
            <a:r>
              <a:rPr lang="sr-Latn-RS"/>
              <a:t>. У </a:t>
            </a:r>
            <a:r>
              <a:rPr lang="sr-Latn-RS" err="1"/>
              <a:t>Француској</a:t>
            </a:r>
            <a:r>
              <a:rPr lang="sr-Latn-RS"/>
              <a:t> </a:t>
            </a:r>
            <a:r>
              <a:rPr lang="sr-Latn-RS" err="1"/>
              <a:t>сазнаје</a:t>
            </a:r>
            <a:r>
              <a:rPr lang="sr-Latn-RS"/>
              <a:t> </a:t>
            </a:r>
            <a:r>
              <a:rPr lang="sr-Latn-RS" err="1"/>
              <a:t>вест</a:t>
            </a:r>
            <a:r>
              <a:rPr lang="sr-Latn-RS"/>
              <a:t> </a:t>
            </a:r>
            <a:r>
              <a:rPr lang="sr-Latn-RS" err="1"/>
              <a:t>да</a:t>
            </a:r>
            <a:r>
              <a:rPr lang="sr-Latn-RS"/>
              <a:t> </a:t>
            </a:r>
            <a:r>
              <a:rPr lang="sr-Latn-RS" err="1"/>
              <a:t>му</a:t>
            </a:r>
            <a:r>
              <a:rPr lang="sr-Latn-RS"/>
              <a:t> </a:t>
            </a:r>
            <a:r>
              <a:rPr lang="sr-Latn-RS" err="1"/>
              <a:t>породица</a:t>
            </a:r>
            <a:r>
              <a:rPr lang="sr-Latn-RS"/>
              <a:t> </a:t>
            </a:r>
            <a:r>
              <a:rPr lang="sr-Latn-RS" err="1"/>
              <a:t>живи</a:t>
            </a:r>
            <a:r>
              <a:rPr lang="sr-Latn-RS"/>
              <a:t> </a:t>
            </a:r>
            <a:r>
              <a:rPr lang="sr-Latn-RS" err="1"/>
              <a:t>веома</a:t>
            </a:r>
            <a:r>
              <a:rPr lang="sr-Latn-RS"/>
              <a:t> </a:t>
            </a:r>
            <a:r>
              <a:rPr lang="sr-Latn-RS" err="1"/>
              <a:t>тешко</a:t>
            </a:r>
            <a:r>
              <a:rPr lang="sr-Latn-RS"/>
              <a:t> у </a:t>
            </a:r>
            <a:r>
              <a:rPr lang="sr-Latn-RS" err="1"/>
              <a:t>Србији</a:t>
            </a:r>
            <a:r>
              <a:rPr lang="sr-Latn-RS"/>
              <a:t> и </a:t>
            </a:r>
            <a:r>
              <a:rPr lang="sr-Latn-RS" err="1"/>
              <a:t>одлучује</a:t>
            </a:r>
            <a:r>
              <a:rPr lang="sr-Latn-RS"/>
              <a:t> </a:t>
            </a:r>
            <a:r>
              <a:rPr lang="sr-Latn-RS" err="1"/>
              <a:t>се</a:t>
            </a:r>
            <a:r>
              <a:rPr lang="sr-Latn-RS"/>
              <a:t> </a:t>
            </a:r>
            <a:r>
              <a:rPr lang="sr-Latn-RS" err="1"/>
              <a:t>да</a:t>
            </a:r>
            <a:r>
              <a:rPr lang="sr-Latn-RS"/>
              <a:t> </a:t>
            </a:r>
            <a:r>
              <a:rPr lang="sr-Latn-RS" err="1"/>
              <a:t>преко</a:t>
            </a:r>
            <a:r>
              <a:rPr lang="sr-Latn-RS"/>
              <a:t> </a:t>
            </a:r>
            <a:r>
              <a:rPr lang="sr-Latn-RS" err="1"/>
              <a:t>Крфа</a:t>
            </a:r>
            <a:r>
              <a:rPr lang="sr-Latn-RS"/>
              <a:t> </a:t>
            </a:r>
            <a:r>
              <a:rPr lang="sr-Latn-RS" err="1"/>
              <a:t>дође</a:t>
            </a:r>
            <a:r>
              <a:rPr lang="sr-Latn-RS"/>
              <a:t> </a:t>
            </a:r>
            <a:r>
              <a:rPr lang="sr-Latn-RS" err="1"/>
              <a:t>до</a:t>
            </a:r>
            <a:r>
              <a:rPr lang="sr-Latn-RS"/>
              <a:t> </a:t>
            </a:r>
            <a:r>
              <a:rPr lang="sr-Latn-RS" err="1"/>
              <a:t>Србије</a:t>
            </a:r>
            <a:r>
              <a:rPr lang="sr-Latn-RS"/>
              <a:t>. </a:t>
            </a:r>
            <a:r>
              <a:rPr lang="sr-Latn-RS" err="1"/>
              <a:t>На</a:t>
            </a:r>
            <a:r>
              <a:rPr lang="sr-Latn-RS"/>
              <a:t> </a:t>
            </a:r>
            <a:r>
              <a:rPr lang="sr-Latn-RS" err="1"/>
              <a:t>пловидби</a:t>
            </a:r>
            <a:r>
              <a:rPr lang="sr-Latn-RS"/>
              <a:t> </a:t>
            </a:r>
            <a:r>
              <a:rPr lang="sr-Latn-RS" err="1"/>
              <a:t>од</a:t>
            </a:r>
            <a:r>
              <a:rPr lang="sr-Latn-RS"/>
              <a:t> </a:t>
            </a:r>
            <a:r>
              <a:rPr lang="sr-Latn-RS" err="1"/>
              <a:t>Француске</a:t>
            </a:r>
            <a:r>
              <a:rPr lang="sr-Latn-RS"/>
              <a:t> </a:t>
            </a:r>
            <a:r>
              <a:rPr lang="sr-Latn-RS" err="1"/>
              <a:t>ка</a:t>
            </a:r>
            <a:r>
              <a:rPr lang="sr-Latn-RS"/>
              <a:t> </a:t>
            </a:r>
            <a:r>
              <a:rPr lang="sr-Latn-RS" err="1"/>
              <a:t>Крфу</a:t>
            </a:r>
            <a:r>
              <a:rPr lang="sr-Latn-RS"/>
              <a:t>, </a:t>
            </a:r>
            <a:r>
              <a:rPr lang="sr-Latn-RS" err="1"/>
              <a:t>брод</a:t>
            </a:r>
            <a:r>
              <a:rPr lang="sr-Latn-RS"/>
              <a:t> </a:t>
            </a:r>
            <a:r>
              <a:rPr lang="sr-Latn-RS" err="1"/>
              <a:t>на</a:t>
            </a:r>
            <a:r>
              <a:rPr lang="sr-Latn-RS"/>
              <a:t> </a:t>
            </a:r>
            <a:r>
              <a:rPr lang="sr-Latn-RS" err="1"/>
              <a:t>којем</a:t>
            </a:r>
            <a:r>
              <a:rPr lang="sr-Latn-RS"/>
              <a:t> </a:t>
            </a:r>
            <a:r>
              <a:rPr lang="sr-Latn-RS" err="1"/>
              <a:t>је</a:t>
            </a:r>
            <a:r>
              <a:rPr lang="sr-Latn-RS"/>
              <a:t> </a:t>
            </a:r>
            <a:r>
              <a:rPr lang="sr-Latn-RS" err="1"/>
              <a:t>био</a:t>
            </a:r>
            <a:r>
              <a:rPr lang="sr-Latn-RS"/>
              <a:t> </a:t>
            </a:r>
            <a:r>
              <a:rPr lang="sr-Latn-RS" err="1"/>
              <a:t>погодила</a:t>
            </a:r>
            <a:r>
              <a:rPr lang="sr-Latn-RS"/>
              <a:t> </a:t>
            </a:r>
            <a:r>
              <a:rPr lang="sr-Latn-RS" err="1"/>
              <a:t>је</a:t>
            </a:r>
            <a:r>
              <a:rPr lang="sr-Latn-RS"/>
              <a:t> </a:t>
            </a:r>
            <a:r>
              <a:rPr lang="sr-Latn-RS" err="1"/>
              <a:t>немачка</a:t>
            </a:r>
            <a:r>
              <a:rPr lang="sr-Latn-RS"/>
              <a:t> </a:t>
            </a:r>
            <a:r>
              <a:rPr lang="sr-Latn-RS" err="1"/>
              <a:t>подморница</a:t>
            </a:r>
            <a:r>
              <a:rPr lang="sr-Latn-RS"/>
              <a:t> </a:t>
            </a:r>
            <a:r>
              <a:rPr lang="sr-Latn-RS" err="1"/>
              <a:t>торпедом</a:t>
            </a:r>
            <a:r>
              <a:rPr lang="sr-Latn-RS"/>
              <a:t> и </a:t>
            </a:r>
            <a:r>
              <a:rPr lang="sr-Latn-RS" err="1"/>
              <a:t>Дис</a:t>
            </a:r>
            <a:r>
              <a:rPr lang="sr-Latn-RS"/>
              <a:t> </a:t>
            </a:r>
            <a:r>
              <a:rPr lang="sr-Latn-RS" err="1"/>
              <a:t>се</a:t>
            </a:r>
            <a:r>
              <a:rPr lang="sr-Latn-RS"/>
              <a:t> </a:t>
            </a:r>
            <a:r>
              <a:rPr lang="sr-Latn-RS" err="1"/>
              <a:t>са</a:t>
            </a:r>
            <a:r>
              <a:rPr lang="sr-Latn-RS"/>
              <a:t> </a:t>
            </a:r>
            <a:r>
              <a:rPr lang="sr-Latn-RS" err="1"/>
              <a:t>свим</a:t>
            </a:r>
            <a:r>
              <a:rPr lang="sr-Latn-RS"/>
              <a:t> </a:t>
            </a:r>
            <a:r>
              <a:rPr lang="sr-Latn-RS" err="1"/>
              <a:t>осталим</a:t>
            </a:r>
            <a:r>
              <a:rPr lang="sr-Latn-RS"/>
              <a:t> </a:t>
            </a:r>
            <a:r>
              <a:rPr lang="sr-Latn-RS" err="1"/>
              <a:t>путницима</a:t>
            </a:r>
            <a:r>
              <a:rPr lang="sr-Latn-RS"/>
              <a:t> </a:t>
            </a:r>
            <a:r>
              <a:rPr lang="sr-Latn-RS" err="1"/>
              <a:t>утопио</a:t>
            </a:r>
            <a:r>
              <a:rPr lang="sr-Latn-RS"/>
              <a:t> у </a:t>
            </a:r>
            <a:r>
              <a:rPr lang="sr-Latn-RS" err="1"/>
              <a:t>Јонском</a:t>
            </a:r>
            <a:r>
              <a:rPr lang="sr-Latn-RS"/>
              <a:t> </a:t>
            </a:r>
            <a:r>
              <a:rPr lang="sr-Latn-RS" err="1"/>
              <a:t>мору</a:t>
            </a:r>
            <a:r>
              <a:rPr lang="sr-Latn-R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5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7">
            <a:extLst>
              <a:ext uri="{FF2B5EF4-FFF2-40B4-BE49-F238E27FC236}">
                <a16:creationId xmlns:a16="http://schemas.microsoft.com/office/drawing/2014/main" id="{685B1578-9B95-463A-91DE-797A98F7E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5" name="Rectangle 69">
            <a:extLst>
              <a:ext uri="{FF2B5EF4-FFF2-40B4-BE49-F238E27FC236}">
                <a16:creationId xmlns:a16="http://schemas.microsoft.com/office/drawing/2014/main" id="{B7753F1F-C532-475B-BE0D-7359EB6F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67" name="Rectangle 71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73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AF9B905-1643-472B-B894-AA4D7646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Песници модерне</a:t>
            </a:r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Okvir za tekst 2">
            <a:extLst>
              <a:ext uri="{FF2B5EF4-FFF2-40B4-BE49-F238E27FC236}">
                <a16:creationId xmlns:a16="http://schemas.microsoft.com/office/drawing/2014/main" id="{7417506C-8C6C-4CE9-8634-F613E47F5E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4007187"/>
              </p:ext>
            </p:extLst>
          </p:nvPr>
        </p:nvGraphicFramePr>
        <p:xfrm>
          <a:off x="4716124" y="240231"/>
          <a:ext cx="7099501" cy="636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3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32B45-4DC2-4CCE-B7B2-7D438A2C9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493" y="1559768"/>
            <a:ext cx="2978281" cy="3135379"/>
          </a:xfrm>
        </p:spPr>
        <p:txBody>
          <a:bodyPr>
            <a:normAutofit/>
          </a:bodyPr>
          <a:lstStyle/>
          <a:p>
            <a:r>
              <a:rPr lang="sr-Latn-RS" sz="3000">
                <a:solidFill>
                  <a:schemeClr val="bg1"/>
                </a:solidFill>
              </a:rPr>
              <a:t>Послушајте песму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43CF3FD-EFBE-44F6-AE16-049530C8C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493" y="4708186"/>
            <a:ext cx="2978282" cy="9922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z="1400">
                <a:solidFill>
                  <a:schemeClr val="bg1"/>
                </a:solidFill>
              </a:rPr>
              <a:t>Ово је линк који те води до Јутјуба. Послушајте са каквим наахнућем моја колегиница казује Дисове стихове.</a:t>
            </a:r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0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2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6">
            <a:hlinkClick r:id="" action="ppaction://media"/>
            <a:extLst>
              <a:ext uri="{FF2B5EF4-FFF2-40B4-BE49-F238E27FC236}">
                <a16:creationId xmlns:a16="http://schemas.microsoft.com/office/drawing/2014/main" id="{B82A552B-7663-4659-B7FA-C402D496800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60831" y="691012"/>
            <a:ext cx="6728603" cy="514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72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FEFBB0-59C4-4A3C-84D8-6921A297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3801"/>
            <a:ext cx="3473570" cy="825261"/>
          </a:xfrm>
        </p:spPr>
        <p:txBody>
          <a:bodyPr/>
          <a:lstStyle/>
          <a:p>
            <a:r>
              <a:rPr lang="sr-Latn-RS"/>
              <a:t>ЗАДАЦИ: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5B906047-5EF3-4970-832F-AA521B611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197315"/>
            <a:ext cx="4663440" cy="640080"/>
          </a:xfrm>
        </p:spPr>
        <p:txBody>
          <a:bodyPr>
            <a:normAutofit fontScale="85000" lnSpcReduction="10000"/>
          </a:bodyPr>
          <a:lstStyle/>
          <a:p>
            <a:r>
              <a:rPr lang="sr-Latn-RS" sz="2000"/>
              <a:t>Сада у Читанци пронађи стихове Владислава Петковића Диса </a:t>
            </a:r>
            <a:r>
              <a:rPr lang="sr-Latn-RS" sz="2000">
                <a:ea typeface="+mn-lt"/>
                <a:cs typeface="+mn-lt"/>
              </a:rPr>
              <a:t>„Међу својима”.</a:t>
            </a:r>
            <a:endParaRPr lang="sr-Latn-RS" sz="2000"/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D726D9D1-0332-418B-B53C-370FBC24C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944208"/>
            <a:ext cx="4663440" cy="40983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Напиши наслов у свесци и не заборави име аутора.</a:t>
            </a:r>
          </a:p>
          <a:p>
            <a:r>
              <a:rPr lang="sr-Latn-RS"/>
              <a:t>Забележи књижевни род.</a:t>
            </a:r>
          </a:p>
          <a:p>
            <a:r>
              <a:rPr lang="sr-Latn-RS"/>
              <a:t>Забележи књижвену врсту.</a:t>
            </a:r>
          </a:p>
          <a:p>
            <a:r>
              <a:rPr lang="sr-Latn-RS"/>
              <a:t>Забележи тему песме.</a:t>
            </a:r>
          </a:p>
          <a:p>
            <a:r>
              <a:rPr lang="sr-Latn-RS"/>
              <a:t>Забележи одговоре на даља питања.</a:t>
            </a:r>
          </a:p>
          <a:p>
            <a:endParaRPr lang="sr-Latn-RS"/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FCC0C597-E771-4434-8F14-73BF6E2F9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1844" y="550334"/>
            <a:ext cx="4663440" cy="640080"/>
          </a:xfrm>
        </p:spPr>
        <p:txBody>
          <a:bodyPr>
            <a:noAutofit/>
          </a:bodyPr>
          <a:lstStyle/>
          <a:p>
            <a:r>
              <a:rPr lang="sr-Latn-RS" sz="1800"/>
              <a:t>Размисли и одговори на следећа питања: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0E28CCCD-0C05-46DC-8C63-DAF6E67C3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01844" y="1455377"/>
            <a:ext cx="4663440" cy="46309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Шта је подстакло Владислава Петковића Диса да напише песму </a:t>
            </a:r>
            <a:r>
              <a:rPr lang="sr-Latn-RS">
                <a:ea typeface="+mn-lt"/>
                <a:cs typeface="+mn-lt"/>
              </a:rPr>
              <a:t>„Међу својима”?</a:t>
            </a:r>
          </a:p>
          <a:p>
            <a:r>
              <a:rPr lang="sr-Latn-RS">
                <a:ea typeface="+mn-lt"/>
                <a:cs typeface="+mn-lt"/>
              </a:rPr>
              <a:t>Каква осећања према жени, деци и родном крају подстичу околности у којима се песнички субјект нашао?</a:t>
            </a:r>
          </a:p>
          <a:p>
            <a:r>
              <a:rPr lang="sr-Latn-RS">
                <a:ea typeface="+mn-lt"/>
                <a:cs typeface="+mn-lt"/>
              </a:rPr>
              <a:t>Представи како се у песми појављује лик вољене жене. На који начин је песник именује?</a:t>
            </a:r>
          </a:p>
          <a:p>
            <a:r>
              <a:rPr lang="sr-Latn-RS">
                <a:ea typeface="+mn-lt"/>
                <a:cs typeface="+mn-lt"/>
              </a:rPr>
              <a:t>Прочитај пажљиво уводну строфу у песми. Протумачи значење речи из првог стиха: „У мом срцу поноћ”. На шта те све реч </a:t>
            </a:r>
            <a:r>
              <a:rPr lang="sr-Latn-RS" i="1">
                <a:ea typeface="+mn-lt"/>
                <a:cs typeface="+mn-lt"/>
              </a:rPr>
              <a:t>поноћ</a:t>
            </a:r>
            <a:r>
              <a:rPr lang="sr-Latn-RS">
                <a:ea typeface="+mn-lt"/>
                <a:cs typeface="+mn-lt"/>
              </a:rPr>
              <a:t> асоцира?</a:t>
            </a:r>
          </a:p>
          <a:p>
            <a:r>
              <a:rPr lang="sr-Latn-RS">
                <a:ea typeface="+mn-lt"/>
                <a:cs typeface="+mn-lt"/>
              </a:rPr>
              <a:t>Опиши како лирски субјект замишља Србију. На шта га она прво асоцира?</a:t>
            </a:r>
          </a:p>
          <a:p>
            <a:endParaRPr lang="sr-Latn-R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403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3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FB65ABA3-820C-4D75-9437-9EFA1ADF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036BF2FB-90D8-48DB-BD34-D040CDCFF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Slika 5" descr="Slika na kojoj se nalazi tekst, knjiga, fotografija, sedenje&#10;&#10;Opis je generisan sa veoma visokim stepenom pouzdanosti">
            <a:extLst>
              <a:ext uri="{FF2B5EF4-FFF2-40B4-BE49-F238E27FC236}">
                <a16:creationId xmlns:a16="http://schemas.microsoft.com/office/drawing/2014/main" id="{8C0C1B88-8900-407F-85A3-1ECBB40704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40" r="17240" b="1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17" name="Rectangle 23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6BD7D6D-CCB7-4219-82FF-C188261C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955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chemeClr val="tx1">
                    <a:lumMod val="85000"/>
                    <a:lumOff val="15000"/>
                  </a:schemeClr>
                </a:solidFill>
              </a:rPr>
              <a:t>Наставимо са одговорима...</a:t>
            </a:r>
          </a:p>
        </p:txBody>
      </p:sp>
      <p:sp>
        <p:nvSpPr>
          <p:cNvPr id="19" name="Content Placeholder 10">
            <a:extLst>
              <a:ext uri="{FF2B5EF4-FFF2-40B4-BE49-F238E27FC236}">
                <a16:creationId xmlns:a16="http://schemas.microsoft.com/office/drawing/2014/main" id="{BEE4C8AC-F96B-4044-AB84-D2FE2647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595830"/>
            <a:ext cx="6280826" cy="44392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Читај поново песму </a:t>
            </a:r>
            <a:r>
              <a:rPr lang="en-US">
                <a:ea typeface="+mn-lt"/>
                <a:cs typeface="+mn-lt"/>
              </a:rPr>
              <a:t>„Међу својима”. Прати преко којих се мотива износе осећања оних који се воле. Обрати пажњу на вишезначност мотива: ОЧИ, ЗВЕЗДА, НЕБО, ДАН, ЗЕМЉА, ТИШИНА, ПОНОЋ...</a:t>
            </a:r>
          </a:p>
          <a:p>
            <a:r>
              <a:rPr lang="en-US"/>
              <a:t>Објасни на кога мисли лирски субјект када каже: </a:t>
            </a:r>
            <a:r>
              <a:rPr lang="en-US">
                <a:ea typeface="+mn-lt"/>
                <a:cs typeface="+mn-lt"/>
              </a:rPr>
              <a:t>„Моја лепа звезда, мајка и робиња”.</a:t>
            </a:r>
          </a:p>
          <a:p>
            <a:r>
              <a:rPr lang="en-US"/>
              <a:t>Протумачи пренесено значење речи: </a:t>
            </a:r>
            <a:r>
              <a:rPr lang="en-US">
                <a:ea typeface="+mn-lt"/>
                <a:cs typeface="+mn-lt"/>
              </a:rPr>
              <a:t>„мој пределе млади”, „моја лепа звезда”, „моја дивна зора”, „два наша цвета из четири рата”, „у мом срцу поноћ”. О којој стилској фигури је реч?</a:t>
            </a:r>
          </a:p>
          <a:p>
            <a:r>
              <a:rPr lang="en-US"/>
              <a:t>Коју улогу има употребљено стилско средство у песми? Шта се постиже употребом стилских фигура у књижевноуметничком делу?</a:t>
            </a: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5817F3AC-C0A4-46A3-9B41-D69523FB8AF9}"/>
              </a:ext>
            </a:extLst>
          </p:cNvPr>
          <p:cNvSpPr txBox="1"/>
          <p:nvPr/>
        </p:nvSpPr>
        <p:spPr>
          <a:xfrm>
            <a:off x="1077451" y="6420201"/>
            <a:ext cx="315342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</a:rPr>
              <a:t>Fotografija </a:t>
            </a: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Ova fotografija</a:t>
            </a:r>
            <a:r>
              <a:rPr lang="en-US" sz="700">
                <a:solidFill>
                  <a:srgbClr val="FFFFFF"/>
                </a:solidFill>
              </a:rPr>
              <a:t> autora Nepoznat autor licencirana je u okviru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974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E7A1265-1FAB-4587-936B-1947DB2F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sr-Latn-RS"/>
              <a:t>Додајмо нешто и </a:t>
            </a:r>
            <a:br>
              <a:rPr lang="sr-Latn-RS"/>
            </a:br>
            <a:r>
              <a:rPr lang="sr-Latn-RS"/>
              <a:t>о форми песме...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Čuvar mesta za sadržaj 2">
            <a:extLst>
              <a:ext uri="{FF2B5EF4-FFF2-40B4-BE49-F238E27FC236}">
                <a16:creationId xmlns:a16="http://schemas.microsoft.com/office/drawing/2014/main" id="{C6977B2B-14D0-4B9D-ADD0-0C55739F7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273027"/>
              </p:ext>
            </p:extLst>
          </p:nvPr>
        </p:nvGraphicFramePr>
        <p:xfrm>
          <a:off x="4816766" y="240231"/>
          <a:ext cx="6869463" cy="636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511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DE9B99-ADEF-4DA4-A716-52D0A8BE5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20860D-8992-496E-BC22-8450E344B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accent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26D0480-4281-4EDB-837F-1F0C8FD39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887" y="1185059"/>
            <a:ext cx="3491832" cy="44878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cap="none" spc="0">
                <a:solidFill>
                  <a:srgbClr val="FFFFFF"/>
                </a:solidFill>
              </a:rPr>
              <a:t>интервју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21143FB-421B-4C90-B04B-ACCF27C8C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7812" y="936416"/>
            <a:ext cx="5897035" cy="4985169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2400">
                <a:solidFill>
                  <a:schemeClr val="tx1"/>
                </a:solidFill>
              </a:rPr>
              <a:t>Пронађите у Граматици на страни 224 наслов </a:t>
            </a:r>
            <a:r>
              <a:rPr lang="en-US" sz="2400">
                <a:ea typeface="+mn-lt"/>
                <a:cs typeface="+mn-lt"/>
              </a:rPr>
              <a:t>„Интервју</a:t>
            </a:r>
            <a:r>
              <a:rPr lang="en-US" sz="2400">
                <a:solidFill>
                  <a:srgbClr val="0D0D0D"/>
                </a:solidFill>
                <a:ea typeface="+mn-lt"/>
                <a:cs typeface="+mn-lt"/>
              </a:rPr>
              <a:t>”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.</a:t>
            </a:r>
            <a:r>
              <a:rPr lang="en-US" sz="2400">
                <a:solidFill>
                  <a:schemeClr val="tx1"/>
                </a:solidFill>
              </a:rPr>
              <a:t> Верујем да већ доста тога знате о интервјуу. Ипак, прочитајте како бисте усвојили нека нова знања и утврдили постојећа.</a:t>
            </a:r>
          </a:p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2400">
                <a:solidFill>
                  <a:schemeClr val="tx1"/>
                </a:solidFill>
              </a:rPr>
              <a:t>Ако сте завршили са читањем, напишите:</a:t>
            </a:r>
          </a:p>
          <a:p>
            <a:pPr algn="l">
              <a:spcAft>
                <a:spcPts val="600"/>
              </a:spcAft>
            </a:pPr>
            <a:r>
              <a:rPr lang="en-US" sz="2400" b="1">
                <a:solidFill>
                  <a:schemeClr val="tx1"/>
                </a:solidFill>
              </a:rPr>
              <a:t>Интервју са Владиславом Петковићем Дисом</a:t>
            </a:r>
          </a:p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2400">
                <a:solidFill>
                  <a:schemeClr val="tx1"/>
                </a:solidFill>
              </a:rPr>
              <a:t>Састави листу питања која би му поставио/-ла и претпостави његове одговоре.</a:t>
            </a:r>
          </a:p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2400">
                <a:solidFill>
                  <a:schemeClr val="tx1"/>
                </a:solidFill>
              </a:rPr>
              <a:t>Уколико ти се не допада идеја да замишљаш особу коју интервјуишеш, онда ти предлажем да интервјуишеш неког од наставника. Састави питања и пошаљи му их како би ти одговорио. Додај његове одговоре свом задатаку и пошаљи ми интервју! 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0AFCB973-3858-48D0-928F-847942DFCF77}"/>
              </a:ext>
            </a:extLst>
          </p:cNvPr>
          <p:cNvSpPr txBox="1"/>
          <p:nvPr/>
        </p:nvSpPr>
        <p:spPr>
          <a:xfrm>
            <a:off x="9014178" y="602262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/>
              <a:t>СРЕЋАН РАД! 😊</a:t>
            </a:r>
          </a:p>
        </p:txBody>
      </p:sp>
    </p:spTree>
    <p:extLst>
      <p:ext uri="{BB962C8B-B14F-4D97-AF65-F5344CB8AC3E}">
        <p14:creationId xmlns:p14="http://schemas.microsoft.com/office/powerpoint/2010/main" val="397266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7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88DE9B99-ADEF-4DA4-A716-52D0A8BE5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6E20860D-8992-496E-BC22-8450E344B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37" name="Rectangle 17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E933827-DA4B-4732-AD83-8A38E2556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625" y="1420706"/>
            <a:ext cx="3466540" cy="40165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cap="none" spc="0"/>
              <a:t>У Гугл-учионици</a:t>
            </a:r>
          </a:p>
        </p:txBody>
      </p:sp>
      <p:cxnSp>
        <p:nvCxnSpPr>
          <p:cNvPr id="38" name="Straight Connector 19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slov 2">
            <a:extLst>
              <a:ext uri="{FF2B5EF4-FFF2-40B4-BE49-F238E27FC236}">
                <a16:creationId xmlns:a16="http://schemas.microsoft.com/office/drawing/2014/main" id="{2C02556E-72CE-4E1B-9B94-B9F3F8C2F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723" y="1025595"/>
            <a:ext cx="5754646" cy="4835031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182880" algn="just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Ученицима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је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дата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презентација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урађена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у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онлајн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софтверу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prezi.com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можете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погледати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овде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. У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презентацији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је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коришћен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линк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Јутјуба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власништву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ЛинкЕдуТВ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  <a:endParaRPr lang="sr-Latn-R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Циљ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часа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био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је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ученици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упознају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животом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радом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Владислава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Петковића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Диса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уз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тежњу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ученике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упутим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схвате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уметничке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поступке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улогу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стилских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фигура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препознају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мотиве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песничке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слике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композицију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песме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тај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начин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желела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прецизним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истраживачким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задацима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оспособљавам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своје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ученике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разумеју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самостално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тумаче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књижевно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дело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подстакнем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ученике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самостално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читају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доживљавају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тумаче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поезију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</a:p>
          <a:p>
            <a:pPr indent="-182880" algn="just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Истовремено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побуђујем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љубав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према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лирској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ауторској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поезији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утичем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формирање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позитивних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духовних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моралних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вредности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неговање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породичних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вредности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стварање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читалачких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навика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</a:p>
          <a:p>
            <a:pPr indent="-182880" algn="just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Ученици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овај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начин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развијају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и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критички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приступ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књижевном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делу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182880" algn="just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Посебан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задатак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уз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ову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наставну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јединицу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чини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повезивање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језичке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културе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књижевним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стваралаштвом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упућивањем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ученика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након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критичког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осврта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песму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сачине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интервју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самим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аутором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Овим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задатком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подстичем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примену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наученог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часа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обраде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наставне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јединице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 „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Интервју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” и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увежбавање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културе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писања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овог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новинарског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жанра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9277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 descr="Slika na kojoj se nalazi snimak ekrana&#10;&#10;Opis je generisan sa veoma visokim stepenom pouzdanosti">
            <a:extLst>
              <a:ext uri="{FF2B5EF4-FFF2-40B4-BE49-F238E27FC236}">
                <a16:creationId xmlns:a16="http://schemas.microsoft.com/office/drawing/2014/main" id="{E032E0CC-E130-4759-8C40-9BE2AB96F5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73" b="19480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E51FB9C-4AC6-410B-950A-A70E51C34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r-Latn-RS" sz="4400">
                <a:solidFill>
                  <a:schemeClr val="tx1"/>
                </a:solidFill>
              </a:rPr>
              <a:t>Гугл- учионица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59BC4AA-A2AA-4E7E-B475-7410F14FE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sr-Latn-RS">
                <a:solidFill>
                  <a:schemeClr val="tx1"/>
                </a:solidFill>
              </a:rPr>
              <a:t>Наше место за учење, рад, преписку, разговор, договоре, дружење...</a:t>
            </a:r>
          </a:p>
        </p:txBody>
      </p:sp>
    </p:spTree>
    <p:extLst>
      <p:ext uri="{BB962C8B-B14F-4D97-AF65-F5344CB8AC3E}">
        <p14:creationId xmlns:p14="http://schemas.microsoft.com/office/powerpoint/2010/main" val="1688291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43A41"/>
      </a:dk2>
      <a:lt2>
        <a:srgbClr val="E5E5EA"/>
      </a:lt2>
      <a:accent1>
        <a:srgbClr val="A2A56B"/>
      </a:accent1>
      <a:accent2>
        <a:srgbClr val="87AB5E"/>
      </a:accent2>
      <a:accent3>
        <a:srgbClr val="74AF6D"/>
      </a:accent3>
      <a:accent4>
        <a:srgbClr val="61B079"/>
      </a:accent4>
      <a:accent5>
        <a:srgbClr val="6FAC9B"/>
      </a:accent5>
      <a:accent6>
        <a:srgbClr val="65ACB7"/>
      </a:accent6>
      <a:hlink>
        <a:srgbClr val="7D7AB7"/>
      </a:hlink>
      <a:folHlink>
        <a:srgbClr val="828282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SavonVTI</vt:lpstr>
      <vt:lpstr>Међу својима</vt:lpstr>
      <vt:lpstr>Песници модерне</vt:lpstr>
      <vt:lpstr>Послушајте песму</vt:lpstr>
      <vt:lpstr>ЗАДАЦИ:</vt:lpstr>
      <vt:lpstr>Наставимо са одговорима...</vt:lpstr>
      <vt:lpstr>Додајмо нешто и  о форми песме...</vt:lpstr>
      <vt:lpstr>интервју</vt:lpstr>
      <vt:lpstr>У Гугл-учионици</vt:lpstr>
      <vt:lpstr>Гугл- учионица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revision>1</cp:revision>
  <dcterms:created xsi:type="dcterms:W3CDTF">2020-04-29T11:18:27Z</dcterms:created>
  <dcterms:modified xsi:type="dcterms:W3CDTF">2020-05-30T00:17:04Z</dcterms:modified>
</cp:coreProperties>
</file>